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sldIdLst>
    <p:sldId id="256" r:id="rId2"/>
    <p:sldId id="259" r:id="rId3"/>
    <p:sldId id="257" r:id="rId4"/>
    <p:sldId id="260" r:id="rId5"/>
    <p:sldId id="261" r:id="rId6"/>
    <p:sldId id="262" r:id="rId7"/>
    <p:sldId id="258" r:id="rId8"/>
    <p:sldId id="264" r:id="rId9"/>
    <p:sldId id="265" r:id="rId10"/>
    <p:sldId id="266" r:id="rId11"/>
    <p:sldId id="267" r:id="rId12"/>
    <p:sldId id="274" r:id="rId13"/>
    <p:sldId id="268" r:id="rId14"/>
    <p:sldId id="270" r:id="rId15"/>
    <p:sldId id="271" r:id="rId16"/>
    <p:sldId id="272" r:id="rId17"/>
    <p:sldId id="273" r:id="rId18"/>
    <p:sldId id="275" r:id="rId19"/>
    <p:sldId id="276" r:id="rId20"/>
    <p:sldId id="263" r:id="rId21"/>
    <p:sldId id="285" r:id="rId22"/>
    <p:sldId id="278" r:id="rId23"/>
    <p:sldId id="279" r:id="rId24"/>
    <p:sldId id="280" r:id="rId25"/>
    <p:sldId id="281" r:id="rId26"/>
    <p:sldId id="282" r:id="rId27"/>
    <p:sldId id="284" r:id="rId28"/>
    <p:sldId id="286" r:id="rId29"/>
    <p:sldId id="287" r:id="rId30"/>
    <p:sldId id="288" r:id="rId31"/>
    <p:sldId id="289" r:id="rId32"/>
    <p:sldId id="294" r:id="rId33"/>
    <p:sldId id="295" r:id="rId34"/>
    <p:sldId id="296" r:id="rId35"/>
    <p:sldId id="290" r:id="rId36"/>
    <p:sldId id="297" r:id="rId37"/>
    <p:sldId id="299" r:id="rId38"/>
    <p:sldId id="300" r:id="rId39"/>
    <p:sldId id="312" r:id="rId40"/>
    <p:sldId id="313" r:id="rId41"/>
    <p:sldId id="301" r:id="rId42"/>
    <p:sldId id="303" r:id="rId43"/>
    <p:sldId id="305" r:id="rId44"/>
    <p:sldId id="302" r:id="rId45"/>
    <p:sldId id="308" r:id="rId46"/>
    <p:sldId id="306" r:id="rId47"/>
    <p:sldId id="311" r:id="rId48"/>
    <p:sldId id="307" r:id="rId49"/>
    <p:sldId id="310" r:id="rId5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79" autoAdjust="0"/>
  </p:normalViewPr>
  <p:slideViewPr>
    <p:cSldViewPr snapToGrid="0" snapToObjects="1">
      <p:cViewPr>
        <p:scale>
          <a:sx n="79" d="100"/>
          <a:sy n="79" d="100"/>
        </p:scale>
        <p:origin x="-161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B8FED3-42A5-488D-ABC7-CC9878B4F230}" type="datetimeFigureOut">
              <a:rPr lang="en-US" smtClean="0"/>
              <a:t>9/29/2015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F3C278-C5C8-4141-B4C9-0F4F11513EDB}" type="slidenum">
              <a:rPr lang="en-US" smtClean="0"/>
              <a:t>‹#›</a:t>
            </a:fld>
            <a:endParaRPr lang="en-US"/>
          </a:p>
        </p:txBody>
      </p:sp>
    </p:spTree>
    <p:extLst>
      <p:ext uri="{BB962C8B-B14F-4D97-AF65-F5344CB8AC3E}">
        <p14:creationId xmlns:p14="http://schemas.microsoft.com/office/powerpoint/2010/main" val="2046358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itchFamily="34" charset="0"/>
                <a:ea typeface="ＭＳ Ｐゴシック" pitchFamily="34" charset="-128"/>
              </a:rPr>
              <a:t>The motherboard is the key circuit board holding the essential processing parts. Attached directly to the motherboard are the CPU, RAM, expansion cards, and in many new computers, networking, modem, video, and audio components. </a:t>
            </a:r>
          </a:p>
          <a:p>
            <a:endParaRPr lang="en-US" dirty="0"/>
          </a:p>
        </p:txBody>
      </p:sp>
      <p:sp>
        <p:nvSpPr>
          <p:cNvPr id="4" name="Slide Number Placeholder 3"/>
          <p:cNvSpPr>
            <a:spLocks noGrp="1"/>
          </p:cNvSpPr>
          <p:nvPr>
            <p:ph type="sldNum" sz="quarter" idx="10"/>
          </p:nvPr>
        </p:nvSpPr>
        <p:spPr/>
        <p:txBody>
          <a:bodyPr/>
          <a:lstStyle/>
          <a:p>
            <a:fld id="{99F3C278-C5C8-4141-B4C9-0F4F11513EDB}" type="slidenum">
              <a:rPr lang="en-US" smtClean="0"/>
              <a:t>32</a:t>
            </a:fld>
            <a:endParaRPr lang="en-US"/>
          </a:p>
        </p:txBody>
      </p:sp>
    </p:spTree>
    <p:extLst>
      <p:ext uri="{BB962C8B-B14F-4D97-AF65-F5344CB8AC3E}">
        <p14:creationId xmlns:p14="http://schemas.microsoft.com/office/powerpoint/2010/main" val="724059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tx1"/>
              </a:buClr>
              <a:buFontTx/>
              <a:buChar char="•"/>
            </a:pPr>
            <a:r>
              <a:rPr lang="en-US" altLang="en-US" dirty="0" smtClean="0">
                <a:latin typeface="Helvetica" pitchFamily="34" charset="0"/>
                <a:ea typeface="ＭＳ Ｐゴシック" pitchFamily="34" charset="-128"/>
              </a:rPr>
              <a:t>The central processing unit (CPU, or processor) is the largest and most important chip in the computer.</a:t>
            </a:r>
          </a:p>
          <a:p>
            <a:pPr>
              <a:buClr>
                <a:schemeClr val="tx1"/>
              </a:buClr>
              <a:buFontTx/>
              <a:buChar char="•"/>
            </a:pPr>
            <a:r>
              <a:rPr lang="en-US" altLang="en-US" dirty="0" smtClean="0">
                <a:latin typeface="Helvetica" pitchFamily="34" charset="0"/>
                <a:ea typeface="ＭＳ Ｐゴシック" pitchFamily="34" charset="-128"/>
              </a:rPr>
              <a:t> It is sometimes referred to as the “brains” of the computer because it controls all the functions performed by the computer’s other components and processes all the commands issued to it by software instructions. </a:t>
            </a:r>
          </a:p>
          <a:p>
            <a:pPr>
              <a:buClr>
                <a:schemeClr val="tx1"/>
              </a:buClr>
              <a:buFontTx/>
              <a:buChar char="•"/>
            </a:pPr>
            <a:r>
              <a:rPr lang="en-US" altLang="en-US" dirty="0" smtClean="0">
                <a:latin typeface="Helvetica" pitchFamily="34" charset="0"/>
                <a:ea typeface="ＭＳ Ｐゴシック" pitchFamily="34" charset="-128"/>
              </a:rPr>
              <a:t>Modern CPUs can perform 6 billion tasks a second without error, making them extremely powerful components.</a:t>
            </a:r>
          </a:p>
          <a:p>
            <a:endParaRPr lang="en-US" dirty="0"/>
          </a:p>
        </p:txBody>
      </p:sp>
      <p:sp>
        <p:nvSpPr>
          <p:cNvPr id="4" name="Slide Number Placeholder 3"/>
          <p:cNvSpPr>
            <a:spLocks noGrp="1"/>
          </p:cNvSpPr>
          <p:nvPr>
            <p:ph type="sldNum" sz="quarter" idx="10"/>
          </p:nvPr>
        </p:nvSpPr>
        <p:spPr/>
        <p:txBody>
          <a:bodyPr/>
          <a:lstStyle/>
          <a:p>
            <a:fld id="{99F3C278-C5C8-4141-B4C9-0F4F11513EDB}" type="slidenum">
              <a:rPr lang="en-US" smtClean="0"/>
              <a:t>33</a:t>
            </a:fld>
            <a:endParaRPr lang="en-US"/>
          </a:p>
        </p:txBody>
      </p:sp>
    </p:spTree>
    <p:extLst>
      <p:ext uri="{BB962C8B-B14F-4D97-AF65-F5344CB8AC3E}">
        <p14:creationId xmlns:p14="http://schemas.microsoft.com/office/powerpoint/2010/main" val="2612448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tx1"/>
              </a:buClr>
              <a:buFontTx/>
              <a:buChar char="•"/>
            </a:pPr>
            <a:r>
              <a:rPr lang="en-US" altLang="en-US" dirty="0" smtClean="0">
                <a:latin typeface="Helvetica" pitchFamily="34" charset="0"/>
                <a:ea typeface="ＭＳ Ｐゴシック" pitchFamily="34" charset="-128"/>
              </a:rPr>
              <a:t>CPU clock speed is one measure of the CPU’s performance. Processor speed is measured in hertz or “machine cycles per second.” Older computers ran at speeds measured in megahertz (MHz) or millions of machine cycles per second. Current systems run at speeds measured in gigahertz (GHz) or billions of machine cycles per second.</a:t>
            </a:r>
          </a:p>
          <a:p>
            <a:pPr>
              <a:buClr>
                <a:schemeClr val="tx1"/>
              </a:buClr>
              <a:buFontTx/>
              <a:buChar char="•"/>
            </a:pPr>
            <a:r>
              <a:rPr lang="en-US" altLang="en-US" dirty="0" smtClean="0">
                <a:latin typeface="Helvetica" pitchFamily="34" charset="0"/>
                <a:ea typeface="ＭＳ Ｐゴシック" pitchFamily="34" charset="-128"/>
              </a:rPr>
              <a:t> CPU performance is also affected by the number of cores, or processing paths, the processor has. Processors have been designed that have two, four, and even eight cores.</a:t>
            </a:r>
          </a:p>
          <a:p>
            <a:endParaRPr lang="en-US" dirty="0"/>
          </a:p>
        </p:txBody>
      </p:sp>
      <p:sp>
        <p:nvSpPr>
          <p:cNvPr id="4" name="Slide Number Placeholder 3"/>
          <p:cNvSpPr>
            <a:spLocks noGrp="1"/>
          </p:cNvSpPr>
          <p:nvPr>
            <p:ph type="sldNum" sz="quarter" idx="10"/>
          </p:nvPr>
        </p:nvSpPr>
        <p:spPr/>
        <p:txBody>
          <a:bodyPr/>
          <a:lstStyle/>
          <a:p>
            <a:fld id="{99F3C278-C5C8-4141-B4C9-0F4F11513EDB}" type="slidenum">
              <a:rPr lang="en-US" smtClean="0"/>
              <a:t>34</a:t>
            </a:fld>
            <a:endParaRPr lang="en-US"/>
          </a:p>
        </p:txBody>
      </p:sp>
    </p:spTree>
    <p:extLst>
      <p:ext uri="{BB962C8B-B14F-4D97-AF65-F5344CB8AC3E}">
        <p14:creationId xmlns:p14="http://schemas.microsoft.com/office/powerpoint/2010/main" val="3167758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use decimal because we have 10 fingers,</a:t>
            </a:r>
            <a:r>
              <a:rPr lang="en-US" baseline="0" dirty="0" smtClean="0"/>
              <a:t> so 10 different things we can use to count with.</a:t>
            </a:r>
            <a:endParaRPr lang="en-US" dirty="0"/>
          </a:p>
        </p:txBody>
      </p:sp>
      <p:sp>
        <p:nvSpPr>
          <p:cNvPr id="4" name="Slide Number Placeholder 3"/>
          <p:cNvSpPr>
            <a:spLocks noGrp="1"/>
          </p:cNvSpPr>
          <p:nvPr>
            <p:ph type="sldNum" sz="quarter" idx="10"/>
          </p:nvPr>
        </p:nvSpPr>
        <p:spPr/>
        <p:txBody>
          <a:bodyPr/>
          <a:lstStyle/>
          <a:p>
            <a:fld id="{99F3C278-C5C8-4141-B4C9-0F4F11513EDB}" type="slidenum">
              <a:rPr lang="en-US" smtClean="0"/>
              <a:t>36</a:t>
            </a:fld>
            <a:endParaRPr lang="en-US"/>
          </a:p>
        </p:txBody>
      </p:sp>
    </p:spTree>
    <p:extLst>
      <p:ext uri="{BB962C8B-B14F-4D97-AF65-F5344CB8AC3E}">
        <p14:creationId xmlns:p14="http://schemas.microsoft.com/office/powerpoint/2010/main" val="1227998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F3C278-C5C8-4141-B4C9-0F4F11513EDB}" type="slidenum">
              <a:rPr lang="en-US" smtClean="0"/>
              <a:t>43</a:t>
            </a:fld>
            <a:endParaRPr lang="en-US"/>
          </a:p>
        </p:txBody>
      </p:sp>
    </p:spTree>
    <p:extLst>
      <p:ext uri="{BB962C8B-B14F-4D97-AF65-F5344CB8AC3E}">
        <p14:creationId xmlns:p14="http://schemas.microsoft.com/office/powerpoint/2010/main" val="3234443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124174"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CD87FDC-F33B-42CA-B0D5-BB2088678029}" type="datetime1">
              <a:rPr lang="en-US" altLang="en-US" smtClean="0"/>
              <a:t>9/29/2015</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Tree>
    <p:extLst>
      <p:ext uri="{BB962C8B-B14F-4D97-AF65-F5344CB8AC3E}">
        <p14:creationId xmlns:p14="http://schemas.microsoft.com/office/powerpoint/2010/main" val="2432793184"/>
      </p:ext>
    </p:extLst>
  </p:cSld>
  <p:clrMapOvr>
    <a:masterClrMapping/>
  </p:clrMapOvr>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102AC0C-AAB7-4556-B321-32F18A07FB48}" type="datetime1">
              <a:rPr lang="en-US" altLang="en-US" smtClean="0"/>
              <a:t>9/29/2015</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FEA02DF-A48C-49ED-8C61-3398E80BA2D3}" type="slidenum">
              <a:rPr lang="en-US" altLang="en-US"/>
              <a:pPr/>
              <a:t>‹#›</a:t>
            </a:fld>
            <a:endParaRPr lang="en-US" altLang="en-US"/>
          </a:p>
        </p:txBody>
      </p:sp>
    </p:spTree>
    <p:extLst>
      <p:ext uri="{BB962C8B-B14F-4D97-AF65-F5344CB8AC3E}">
        <p14:creationId xmlns:p14="http://schemas.microsoft.com/office/powerpoint/2010/main" val="2386067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54CC350-2337-42A5-A627-9A14F3818F8F}" type="datetime1">
              <a:rPr lang="en-US" altLang="en-US" smtClean="0"/>
              <a:t>9/29/2015</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7949FC7-73B0-4847-87E9-496A4FA7CB2F}" type="slidenum">
              <a:rPr lang="en-US" altLang="en-US"/>
              <a:pPr/>
              <a:t>‹#›</a:t>
            </a:fld>
            <a:endParaRPr lang="en-US" altLang="en-US"/>
          </a:p>
        </p:txBody>
      </p:sp>
    </p:spTree>
    <p:extLst>
      <p:ext uri="{BB962C8B-B14F-4D97-AF65-F5344CB8AC3E}">
        <p14:creationId xmlns:p14="http://schemas.microsoft.com/office/powerpoint/2010/main" val="73311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26364"/>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969364"/>
            <a:ext cx="8229600" cy="415679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081143"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04BD59F-FD83-4DAA-B95A-B54969432AB9}" type="datetime1">
              <a:rPr lang="en-US" altLang="en-US" smtClean="0"/>
              <a:t>9/29/2015</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2200" b="1"/>
            </a:lvl1pPr>
          </a:lstStyle>
          <a:p>
            <a:fld id="{D9BA9C6D-FA02-438E-B37E-110BEE5292AE}" type="slidenum">
              <a:rPr lang="en-US" altLang="en-US" smtClean="0"/>
              <a:pPr/>
              <a:t>‹#›</a:t>
            </a:fld>
            <a:endParaRPr lang="en-US" altLang="en-US"/>
          </a:p>
        </p:txBody>
      </p:sp>
    </p:spTree>
    <p:extLst>
      <p:ext uri="{BB962C8B-B14F-4D97-AF65-F5344CB8AC3E}">
        <p14:creationId xmlns:p14="http://schemas.microsoft.com/office/powerpoint/2010/main" val="20617500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941F977-4EA1-4AB5-B919-265903CFB00E}" type="datetime1">
              <a:rPr lang="en-US" altLang="en-US" smtClean="0"/>
              <a:t>9/29/2015</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228E474-F0CE-4B50-96D0-7A630F4250D1}" type="slidenum">
              <a:rPr lang="en-US" altLang="en-US"/>
              <a:pPr/>
              <a:t>‹#›</a:t>
            </a:fld>
            <a:endParaRPr lang="en-US" altLang="en-US"/>
          </a:p>
        </p:txBody>
      </p:sp>
    </p:spTree>
    <p:extLst>
      <p:ext uri="{BB962C8B-B14F-4D97-AF65-F5344CB8AC3E}">
        <p14:creationId xmlns:p14="http://schemas.microsoft.com/office/powerpoint/2010/main" val="3033105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79E563F-8030-4701-9613-0361744EBF8E}" type="datetime1">
              <a:rPr lang="en-US" altLang="en-US" smtClean="0"/>
              <a:t>9/29/2015</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0C9333B-4FC6-4CB9-95EF-E8A858B27039}" type="slidenum">
              <a:rPr lang="en-US" altLang="en-US"/>
              <a:pPr/>
              <a:t>‹#›</a:t>
            </a:fld>
            <a:endParaRPr lang="en-US" altLang="en-US"/>
          </a:p>
        </p:txBody>
      </p:sp>
    </p:spTree>
    <p:extLst>
      <p:ext uri="{BB962C8B-B14F-4D97-AF65-F5344CB8AC3E}">
        <p14:creationId xmlns:p14="http://schemas.microsoft.com/office/powerpoint/2010/main" val="3913186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CFB6623-9AB7-4D55-9E01-E86212C66FE0}" type="datetime1">
              <a:rPr lang="en-US" altLang="en-US" smtClean="0"/>
              <a:t>9/29/2015</a:t>
            </a:fld>
            <a:endParaRPr lang="en-US" alt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11DB4E0-B555-42CC-A941-D8C132C96A71}" type="slidenum">
              <a:rPr lang="en-US" altLang="en-US"/>
              <a:pPr/>
              <a:t>‹#›</a:t>
            </a:fld>
            <a:endParaRPr lang="en-US" altLang="en-US"/>
          </a:p>
        </p:txBody>
      </p:sp>
    </p:spTree>
    <p:extLst>
      <p:ext uri="{BB962C8B-B14F-4D97-AF65-F5344CB8AC3E}">
        <p14:creationId xmlns:p14="http://schemas.microsoft.com/office/powerpoint/2010/main" val="648854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9FFB400-9DDE-42E2-BCA1-2936932D941E}" type="datetime1">
              <a:rPr lang="en-US" altLang="en-US" smtClean="0"/>
              <a:t>9/29/2015</a:t>
            </a:fld>
            <a:endParaRPr lang="en-US" alt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545C8F0-2C97-459A-9B3E-BF7C81A8C10C}" type="slidenum">
              <a:rPr lang="en-US" altLang="en-US"/>
              <a:pPr/>
              <a:t>‹#›</a:t>
            </a:fld>
            <a:endParaRPr lang="en-US" altLang="en-US"/>
          </a:p>
        </p:txBody>
      </p:sp>
    </p:spTree>
    <p:extLst>
      <p:ext uri="{BB962C8B-B14F-4D97-AF65-F5344CB8AC3E}">
        <p14:creationId xmlns:p14="http://schemas.microsoft.com/office/powerpoint/2010/main" val="162505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9B14062-4C28-4CAA-819B-7F05D3DE3090}" type="datetime1">
              <a:rPr lang="en-US" altLang="en-US" smtClean="0"/>
              <a:t>9/29/2015</a:t>
            </a:fld>
            <a:endParaRPr lang="en-US"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236662E-FF7F-484D-B77C-BC786E3FCFDA}" type="slidenum">
              <a:rPr lang="en-US" altLang="en-US"/>
              <a:pPr/>
              <a:t>‹#›</a:t>
            </a:fld>
            <a:endParaRPr lang="en-US" altLang="en-US"/>
          </a:p>
        </p:txBody>
      </p:sp>
    </p:spTree>
    <p:extLst>
      <p:ext uri="{BB962C8B-B14F-4D97-AF65-F5344CB8AC3E}">
        <p14:creationId xmlns:p14="http://schemas.microsoft.com/office/powerpoint/2010/main" val="1198486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F6F51A3-837D-41D1-A6F1-EA234A763E78}" type="datetime1">
              <a:rPr lang="en-US" altLang="en-US" smtClean="0"/>
              <a:t>9/29/2015</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5D028E0-0710-41D8-86F3-ACD88DEA6211}" type="slidenum">
              <a:rPr lang="en-US" altLang="en-US"/>
              <a:pPr/>
              <a:t>‹#›</a:t>
            </a:fld>
            <a:endParaRPr lang="en-US" altLang="en-US"/>
          </a:p>
        </p:txBody>
      </p:sp>
    </p:spTree>
    <p:extLst>
      <p:ext uri="{BB962C8B-B14F-4D97-AF65-F5344CB8AC3E}">
        <p14:creationId xmlns:p14="http://schemas.microsoft.com/office/powerpoint/2010/main" val="190977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CDAF465-6543-4E77-B168-2E9DEAE05F9F}" type="datetime1">
              <a:rPr lang="en-US" altLang="en-US" smtClean="0"/>
              <a:t>9/29/2015</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213C820-1D5D-4BBC-897C-C681EA1028B0}" type="slidenum">
              <a:rPr lang="en-US" altLang="en-US"/>
              <a:pPr/>
              <a:t>‹#›</a:t>
            </a:fld>
            <a:endParaRPr lang="en-US" altLang="en-US"/>
          </a:p>
        </p:txBody>
      </p:sp>
    </p:spTree>
    <p:extLst>
      <p:ext uri="{BB962C8B-B14F-4D97-AF65-F5344CB8AC3E}">
        <p14:creationId xmlns:p14="http://schemas.microsoft.com/office/powerpoint/2010/main" val="171701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1588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2452688"/>
            <a:ext cx="82296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 name="Rectangle 7"/>
          <p:cNvSpPr/>
          <p:nvPr userDrawn="1"/>
        </p:nvSpPr>
        <p:spPr>
          <a:xfrm>
            <a:off x="0" y="6569075"/>
            <a:ext cx="9144000" cy="288925"/>
          </a:xfrm>
          <a:prstGeom prst="rect">
            <a:avLst/>
          </a:prstGeom>
          <a:solidFill>
            <a:srgbClr val="FFCC00"/>
          </a:solidFill>
          <a:ln>
            <a:noFill/>
          </a:ln>
          <a:effectLst/>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a:spLocks noChangeArrowheads="1"/>
          </p:cNvSpPr>
          <p:nvPr userDrawn="1"/>
        </p:nvSpPr>
        <p:spPr bwMode="auto">
          <a:xfrm>
            <a:off x="0" y="0"/>
            <a:ext cx="9144000" cy="831850"/>
          </a:xfrm>
          <a:prstGeom prst="rect">
            <a:avLst/>
          </a:prstGeom>
          <a:solidFill>
            <a:schemeClr val="tx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1030" name="Picture 9" descr="UMBClogo_offset_cmyk-W.eps"/>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68275" y="127000"/>
            <a:ext cx="3316288"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Box 10"/>
          <p:cNvSpPr txBox="1">
            <a:spLocks noChangeArrowheads="1"/>
          </p:cNvSpPr>
          <p:nvPr userDrawn="1"/>
        </p:nvSpPr>
        <p:spPr bwMode="auto">
          <a:xfrm>
            <a:off x="7181850" y="6542088"/>
            <a:ext cx="1822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fontAlgn="base">
              <a:spcBef>
                <a:spcPct val="0"/>
              </a:spcBef>
              <a:spcAft>
                <a:spcPct val="0"/>
              </a:spcAft>
              <a:defRPr>
                <a:solidFill>
                  <a:schemeClr val="tx1"/>
                </a:solidFill>
                <a:latin typeface="Calibri" pitchFamily="34" charset="0"/>
                <a:ea typeface="ＭＳ Ｐゴシック" pitchFamily="34" charset="-128"/>
              </a:defRPr>
            </a:lvl6pPr>
            <a:lvl7pPr marL="2971800" indent="-228600" defTabSz="457200" fontAlgn="base">
              <a:spcBef>
                <a:spcPct val="0"/>
              </a:spcBef>
              <a:spcAft>
                <a:spcPct val="0"/>
              </a:spcAft>
              <a:defRPr>
                <a:solidFill>
                  <a:schemeClr val="tx1"/>
                </a:solidFill>
                <a:latin typeface="Calibri" pitchFamily="34" charset="0"/>
                <a:ea typeface="ＭＳ Ｐゴシック" pitchFamily="34" charset="-128"/>
              </a:defRPr>
            </a:lvl7pPr>
            <a:lvl8pPr marL="3429000" indent="-228600" defTabSz="457200" fontAlgn="base">
              <a:spcBef>
                <a:spcPct val="0"/>
              </a:spcBef>
              <a:spcAft>
                <a:spcPct val="0"/>
              </a:spcAft>
              <a:defRPr>
                <a:solidFill>
                  <a:schemeClr val="tx1"/>
                </a:solidFill>
                <a:latin typeface="Calibri" pitchFamily="34" charset="0"/>
                <a:ea typeface="ＭＳ Ｐゴシック" pitchFamily="34" charset="-128"/>
              </a:defRPr>
            </a:lvl8pPr>
            <a:lvl9pPr marL="3886200" indent="-228600" defTabSz="457200" fontAlgn="base">
              <a:spcBef>
                <a:spcPct val="0"/>
              </a:spcBef>
              <a:spcAft>
                <a:spcPct val="0"/>
              </a:spcAft>
              <a:defRPr>
                <a:solidFill>
                  <a:schemeClr val="tx1"/>
                </a:solidFill>
                <a:latin typeface="Calibri" pitchFamily="34" charset="0"/>
                <a:ea typeface="ＭＳ Ｐゴシック" pitchFamily="34" charset="-128"/>
              </a:defRPr>
            </a:lvl9pPr>
          </a:lstStyle>
          <a:p>
            <a:pPr algn="r"/>
            <a:r>
              <a:rPr lang="en-US" altLang="en-US" sz="1400">
                <a:latin typeface="Arial" pitchFamily="34" charset="0"/>
              </a:rPr>
              <a:t>www.umbc.edu</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id="1" dur="indefinite" restart="never" nodeType="tmRoot"/>
      </p:par>
    </p:tnLst>
  </p:timing>
  <p:hf hdr="0" ftr="0" dt="0"/>
  <p:txStyles>
    <p:titleStyle>
      <a:lvl1pPr algn="ctr" defTabSz="457200" rtl="0" fontAlgn="base">
        <a:spcBef>
          <a:spcPct val="0"/>
        </a:spcBef>
        <a:spcAft>
          <a:spcPct val="0"/>
        </a:spcAft>
        <a:defRPr sz="4400" kern="1200">
          <a:solidFill>
            <a:schemeClr val="tx1"/>
          </a:solidFill>
          <a:latin typeface="+mj-lt"/>
          <a:ea typeface="ＭＳ Ｐゴシック" pitchFamily="34" charset="-128"/>
          <a:cs typeface="+mj-cs"/>
        </a:defRPr>
      </a:lvl1pPr>
      <a:lvl2pPr algn="ctr" defTabSz="457200" rtl="0" fontAlgn="base">
        <a:spcBef>
          <a:spcPct val="0"/>
        </a:spcBef>
        <a:spcAft>
          <a:spcPct val="0"/>
        </a:spcAft>
        <a:defRPr sz="4400">
          <a:solidFill>
            <a:schemeClr val="tx1"/>
          </a:solidFill>
          <a:latin typeface="Calibri" pitchFamily="34" charset="0"/>
          <a:ea typeface="ＭＳ Ｐゴシック" pitchFamily="34" charset="-128"/>
        </a:defRPr>
      </a:lvl2pPr>
      <a:lvl3pPr algn="ctr" defTabSz="457200" rtl="0" fontAlgn="base">
        <a:spcBef>
          <a:spcPct val="0"/>
        </a:spcBef>
        <a:spcAft>
          <a:spcPct val="0"/>
        </a:spcAft>
        <a:defRPr sz="4400">
          <a:solidFill>
            <a:schemeClr val="tx1"/>
          </a:solidFill>
          <a:latin typeface="Calibri" pitchFamily="34" charset="0"/>
          <a:ea typeface="ＭＳ Ｐゴシック" pitchFamily="34" charset="-128"/>
        </a:defRPr>
      </a:lvl3pPr>
      <a:lvl4pPr algn="ctr" defTabSz="457200" rtl="0" fontAlgn="base">
        <a:spcBef>
          <a:spcPct val="0"/>
        </a:spcBef>
        <a:spcAft>
          <a:spcPct val="0"/>
        </a:spcAft>
        <a:defRPr sz="4400">
          <a:solidFill>
            <a:schemeClr val="tx1"/>
          </a:solidFill>
          <a:latin typeface="Calibri" pitchFamily="34" charset="0"/>
          <a:ea typeface="ＭＳ Ｐゴシック" pitchFamily="34" charset="-128"/>
        </a:defRPr>
      </a:lvl4pPr>
      <a:lvl5pPr algn="ctr" defTabSz="457200" rtl="0" fontAlgn="base">
        <a:spcBef>
          <a:spcPct val="0"/>
        </a:spcBef>
        <a:spcAft>
          <a:spcPct val="0"/>
        </a:spcAft>
        <a:defRPr sz="4400">
          <a:solidFill>
            <a:schemeClr val="tx1"/>
          </a:solidFill>
          <a:latin typeface="Calibri" pitchFamily="34" charset="0"/>
          <a:ea typeface="ＭＳ Ｐゴシック" pitchFamily="34" charset="-128"/>
        </a:defRPr>
      </a:lvl5pPr>
      <a:lvl6pPr marL="457200" algn="ctr" defTabSz="457200" rtl="0" fontAlgn="base">
        <a:spcBef>
          <a:spcPct val="0"/>
        </a:spcBef>
        <a:spcAft>
          <a:spcPct val="0"/>
        </a:spcAft>
        <a:defRPr sz="4400">
          <a:solidFill>
            <a:schemeClr val="tx1"/>
          </a:solidFill>
          <a:latin typeface="Calibri" pitchFamily="34" charset="0"/>
          <a:ea typeface="ＭＳ Ｐゴシック" pitchFamily="34" charset="-128"/>
        </a:defRPr>
      </a:lvl6pPr>
      <a:lvl7pPr marL="914400" algn="ctr" defTabSz="457200" rtl="0" fontAlgn="base">
        <a:spcBef>
          <a:spcPct val="0"/>
        </a:spcBef>
        <a:spcAft>
          <a:spcPct val="0"/>
        </a:spcAft>
        <a:defRPr sz="4400">
          <a:solidFill>
            <a:schemeClr val="tx1"/>
          </a:solidFill>
          <a:latin typeface="Calibri" pitchFamily="34" charset="0"/>
          <a:ea typeface="ＭＳ Ｐゴシック" pitchFamily="34" charset="-128"/>
        </a:defRPr>
      </a:lvl7pPr>
      <a:lvl8pPr marL="1371600" algn="ctr" defTabSz="457200" rtl="0" fontAlgn="base">
        <a:spcBef>
          <a:spcPct val="0"/>
        </a:spcBef>
        <a:spcAft>
          <a:spcPct val="0"/>
        </a:spcAft>
        <a:defRPr sz="4400">
          <a:solidFill>
            <a:schemeClr val="tx1"/>
          </a:solidFill>
          <a:latin typeface="Calibri" pitchFamily="34" charset="0"/>
          <a:ea typeface="ＭＳ Ｐゴシック" pitchFamily="34" charset="-128"/>
        </a:defRPr>
      </a:lvl8pPr>
      <a:lvl9pPr marL="1828800" algn="ctr" defTabSz="457200" rtl="0" fontAlgn="base">
        <a:spcBef>
          <a:spcPct val="0"/>
        </a:spcBef>
        <a:spcAft>
          <a:spcPct val="0"/>
        </a:spcAft>
        <a:defRPr sz="4400">
          <a:solidFill>
            <a:schemeClr val="tx1"/>
          </a:solidFill>
          <a:latin typeface="Calibri" pitchFamily="34" charset="0"/>
          <a:ea typeface="ＭＳ Ｐゴシック" pitchFamily="34" charset="-128"/>
        </a:defRPr>
      </a:lvl9pPr>
    </p:titleStyle>
    <p:bodyStyle>
      <a:lvl1pPr marL="342900" indent="-342900" algn="l" defTabSz="457200" rtl="0" fontAlgn="base">
        <a:spcBef>
          <a:spcPct val="20000"/>
        </a:spcBef>
        <a:spcAft>
          <a:spcPct val="0"/>
        </a:spcAft>
        <a:buFont typeface="Arial" pitchFamily="34" charset="0"/>
        <a:buChar char="•"/>
        <a:defRPr sz="3200" kern="1200">
          <a:solidFill>
            <a:schemeClr val="tx1"/>
          </a:solidFill>
          <a:latin typeface="+mn-lt"/>
          <a:ea typeface="ＭＳ Ｐゴシック" pitchFamily="34" charset="-128"/>
          <a:cs typeface="+mn-cs"/>
        </a:defRPr>
      </a:lvl1pPr>
      <a:lvl2pPr marL="742950" indent="-285750" algn="l" defTabSz="457200" rtl="0" fontAlgn="base">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2pPr>
      <a:lvl3pPr marL="1143000" indent="-228600" algn="l" defTabSz="457200" rtl="0" fontAlgn="base">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3pPr>
      <a:lvl4pPr marL="16002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csee.umbc.edu/resources/computer-science-help-center/#Resource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csee.umbc.edu/summary-of-basic-emacs-command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docid=B3rqZyxluCJ4WM&amp;tbnid=4v0WubtOYCguIM:&amp;ved=0CAUQjRw&amp;url=http://www.tweaknews.net/reviews/intel_i7_2600k_sandybridge/&amp;ei=exHRU8nnKo-gogSQtIDIDA&amp;bvm=bv.71667212,d.cWc&amp;psig=AFQjCNEkdPJAAAsSEKNwZOeRRXKwkGe7lw&amp;ust=140629680286116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google.com/url?sa=i&amp;rct=j&amp;q=&amp;esrc=s&amp;frm=1&amp;source=images&amp;cd=&amp;cad=rja&amp;uact=8&amp;docid=_nGu-zBSwB6hxM&amp;tbnid=1u7mEsPeW6upiM:&amp;ved=0CAUQjRw&amp;url=http://www.bootic.com/intel/electronics/computers/computer-components/computer-processors/intel-core-i7-2617m&amp;ei=lxHRU9rcHuaGjAK904CQAQ&amp;bvm=bv.71667212,d.cWc&amp;psig=AFQjCNGJG-9j55oQmbyzMGBaYfEL9-SY4Q&amp;ust=1406296847889743" TargetMode="External"/><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US" altLang="en-US" dirty="0" smtClean="0"/>
              <a:t>CMSC201</a:t>
            </a:r>
            <a:br>
              <a:rPr lang="en-US" altLang="en-US" dirty="0" smtClean="0"/>
            </a:br>
            <a:r>
              <a:rPr lang="en-US" altLang="en-US" dirty="0" smtClean="0"/>
              <a:t> Computer Science I for Majors</a:t>
            </a:r>
            <a:r>
              <a:rPr lang="en-US" altLang="en-US" sz="4000" dirty="0" smtClean="0"/>
              <a:t/>
            </a:r>
            <a:br>
              <a:rPr lang="en-US" altLang="en-US" sz="4000" dirty="0" smtClean="0"/>
            </a:br>
            <a:r>
              <a:rPr lang="en-US" altLang="en-US" sz="4000" smtClean="0"/>
              <a:t/>
            </a:r>
            <a:br>
              <a:rPr lang="en-US" altLang="en-US" sz="4000" smtClean="0"/>
            </a:br>
            <a:r>
              <a:rPr lang="en-US" altLang="en-US" sz="4000" smtClean="0"/>
              <a:t>Lecture 01 – </a:t>
            </a:r>
            <a:r>
              <a:rPr lang="en-US" altLang="en-US" smtClean="0"/>
              <a:t>Introduction</a:t>
            </a:r>
            <a:endParaRPr lang="en-US" altLang="en-US" dirty="0" smtClean="0"/>
          </a:p>
        </p:txBody>
      </p:sp>
      <p:sp>
        <p:nvSpPr>
          <p:cNvPr id="3" name="Subtitle 2"/>
          <p:cNvSpPr>
            <a:spLocks noGrp="1"/>
          </p:cNvSpPr>
          <p:nvPr>
            <p:ph type="subTitle" idx="1"/>
          </p:nvPr>
        </p:nvSpPr>
        <p:spPr/>
        <p:txBody>
          <a:bodyPr rtlCol="0">
            <a:normAutofit/>
          </a:bodyPr>
          <a:lstStyle/>
          <a:p>
            <a:pPr fontAlgn="auto">
              <a:spcAft>
                <a:spcPts val="0"/>
              </a:spcAft>
              <a:buFont typeface="Arial"/>
              <a:buNone/>
              <a:defRPr/>
            </a:pPr>
            <a:endParaRPr lang="en-US" dirty="0" smtClean="0">
              <a:ea typeface="+mn-ea"/>
            </a:endParaRPr>
          </a:p>
          <a:p>
            <a:pPr fontAlgn="auto">
              <a:spcAft>
                <a:spcPts val="0"/>
              </a:spcAft>
              <a:buFont typeface="Arial"/>
              <a:buNone/>
              <a:defRPr/>
            </a:pPr>
            <a:r>
              <a:rPr lang="en-US" dirty="0" smtClean="0">
                <a:ea typeface="+mn-ea"/>
              </a:rPr>
              <a:t>Prof. Katherine Gibson</a:t>
            </a:r>
          </a:p>
        </p:txBody>
      </p:sp>
      <p:sp>
        <p:nvSpPr>
          <p:cNvPr id="4" name="TextBox 3"/>
          <p:cNvSpPr txBox="1"/>
          <p:nvPr/>
        </p:nvSpPr>
        <p:spPr>
          <a:xfrm>
            <a:off x="-12032" y="6524764"/>
            <a:ext cx="5233737" cy="369332"/>
          </a:xfrm>
          <a:prstGeom prst="rect">
            <a:avLst/>
          </a:prstGeom>
          <a:noFill/>
        </p:spPr>
        <p:txBody>
          <a:bodyPr wrap="square" rtlCol="0">
            <a:spAutoFit/>
          </a:bodyPr>
          <a:lstStyle/>
          <a:p>
            <a:r>
              <a:rPr lang="en-US" dirty="0" smtClean="0"/>
              <a:t>Based on slides by Shawn </a:t>
            </a:r>
            <a:r>
              <a:rPr lang="en-US" dirty="0" err="1" smtClean="0"/>
              <a:t>Lupoli</a:t>
            </a:r>
            <a:r>
              <a:rPr lang="en-US" dirty="0" smtClean="0"/>
              <a:t> at UMBC</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and Late Policy</a:t>
            </a:r>
            <a:endParaRPr lang="en-US" dirty="0"/>
          </a:p>
        </p:txBody>
      </p:sp>
      <p:sp>
        <p:nvSpPr>
          <p:cNvPr id="3" name="Content Placeholder 2"/>
          <p:cNvSpPr>
            <a:spLocks noGrp="1"/>
          </p:cNvSpPr>
          <p:nvPr>
            <p:ph idx="1"/>
          </p:nvPr>
        </p:nvSpPr>
        <p:spPr/>
        <p:txBody>
          <a:bodyPr/>
          <a:lstStyle/>
          <a:p>
            <a:r>
              <a:rPr lang="en-US" dirty="0" smtClean="0"/>
              <a:t>Homeworks and projects will be submitted over the GL server with the submit command</a:t>
            </a:r>
          </a:p>
          <a:p>
            <a:endParaRPr lang="en-US" dirty="0" smtClean="0"/>
          </a:p>
          <a:p>
            <a:r>
              <a:rPr lang="en-US" dirty="0" smtClean="0"/>
              <a:t>Homeworks will always be due at </a:t>
            </a:r>
            <a:r>
              <a:rPr lang="en-US" u="sng" dirty="0" smtClean="0"/>
              <a:t>9 pm</a:t>
            </a:r>
            <a:endParaRPr lang="en-US" dirty="0"/>
          </a:p>
          <a:p>
            <a:r>
              <a:rPr lang="en-US" dirty="0" smtClean="0"/>
              <a:t>Late homeworks will receive a </a:t>
            </a:r>
            <a:r>
              <a:rPr lang="en-US" b="1" i="1" u="sng" dirty="0" smtClean="0"/>
              <a:t>zero</a:t>
            </a:r>
            <a:endParaRPr lang="en-US" dirty="0"/>
          </a:p>
          <a:p>
            <a:r>
              <a:rPr lang="en-US" dirty="0" smtClean="0"/>
              <a:t>(In other words, there are no late homeworks)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10</a:t>
            </a:fld>
            <a:endParaRPr lang="en-US" altLang="en-US"/>
          </a:p>
        </p:txBody>
      </p:sp>
    </p:spTree>
    <p:extLst>
      <p:ext uri="{BB962C8B-B14F-4D97-AF65-F5344CB8AC3E}">
        <p14:creationId xmlns:p14="http://schemas.microsoft.com/office/powerpoint/2010/main" val="3945946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and Late Policy</a:t>
            </a:r>
            <a:endParaRPr lang="en-US" dirty="0"/>
          </a:p>
        </p:txBody>
      </p:sp>
      <p:sp>
        <p:nvSpPr>
          <p:cNvPr id="3" name="Content Placeholder 2"/>
          <p:cNvSpPr>
            <a:spLocks noGrp="1"/>
          </p:cNvSpPr>
          <p:nvPr>
            <p:ph idx="1"/>
          </p:nvPr>
        </p:nvSpPr>
        <p:spPr>
          <a:xfrm>
            <a:off x="457200" y="1969364"/>
            <a:ext cx="7974281" cy="4156799"/>
          </a:xfrm>
        </p:spPr>
        <p:txBody>
          <a:bodyPr/>
          <a:lstStyle/>
          <a:p>
            <a:r>
              <a:rPr lang="en-US" dirty="0" smtClean="0"/>
              <a:t>It is not recommended that you submit close to the deadline</a:t>
            </a:r>
          </a:p>
          <a:p>
            <a:pPr lvl="1"/>
            <a:r>
              <a:rPr lang="en-US" sz="3200" dirty="0" smtClean="0"/>
              <a:t>Sometimes the server gets overloaded with everyone trying to submit</a:t>
            </a:r>
          </a:p>
          <a:p>
            <a:pPr lvl="4"/>
            <a:endParaRPr lang="en-US" dirty="0" smtClean="0"/>
          </a:p>
          <a:p>
            <a:r>
              <a:rPr lang="en-US" dirty="0" smtClean="0"/>
              <a:t>Developing programs can be tricky and unpredictable</a:t>
            </a:r>
          </a:p>
          <a:p>
            <a:pPr lvl="1"/>
            <a:r>
              <a:rPr lang="en-US" dirty="0" smtClean="0"/>
              <a:t>Start early and submit early (and often)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11</a:t>
            </a:fld>
            <a:endParaRPr lang="en-US" altLang="en-US"/>
          </a:p>
        </p:txBody>
      </p:sp>
    </p:spTree>
    <p:extLst>
      <p:ext uri="{BB962C8B-B14F-4D97-AF65-F5344CB8AC3E}">
        <p14:creationId xmlns:p14="http://schemas.microsoft.com/office/powerpoint/2010/main" val="329868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Academic Integrity </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592773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Integrity</a:t>
            </a:r>
            <a:endParaRPr lang="en-US" dirty="0"/>
          </a:p>
        </p:txBody>
      </p:sp>
      <p:sp>
        <p:nvSpPr>
          <p:cNvPr id="3" name="Content Placeholder 2"/>
          <p:cNvSpPr>
            <a:spLocks noGrp="1"/>
          </p:cNvSpPr>
          <p:nvPr>
            <p:ph idx="1"/>
          </p:nvPr>
        </p:nvSpPr>
        <p:spPr>
          <a:xfrm>
            <a:off x="249383" y="1969364"/>
            <a:ext cx="8728362" cy="4156799"/>
          </a:xfrm>
        </p:spPr>
        <p:txBody>
          <a:bodyPr/>
          <a:lstStyle/>
          <a:p>
            <a:r>
              <a:rPr lang="en-US" dirty="0" smtClean="0"/>
              <a:t>We have homeworks and projects in this class</a:t>
            </a:r>
          </a:p>
          <a:p>
            <a:pPr lvl="3"/>
            <a:endParaRPr lang="en-US" dirty="0"/>
          </a:p>
          <a:p>
            <a:r>
              <a:rPr lang="en-US" dirty="0" smtClean="0"/>
              <a:t>You should never, </a:t>
            </a:r>
            <a:r>
              <a:rPr lang="en-US" i="1" dirty="0" smtClean="0"/>
              <a:t>ever, </a:t>
            </a:r>
            <a:r>
              <a:rPr lang="en-US" b="1" i="1" dirty="0" smtClean="0"/>
              <a:t>ever</a:t>
            </a:r>
            <a:r>
              <a:rPr lang="en-US" dirty="0" smtClean="0"/>
              <a:t> submit work done by someone else as your own.</a:t>
            </a:r>
          </a:p>
          <a:p>
            <a:pPr lvl="3"/>
            <a:endParaRPr lang="en-US" dirty="0"/>
          </a:p>
          <a:p>
            <a:r>
              <a:rPr lang="en-US" dirty="0" smtClean="0"/>
              <a:t>If you submit someone else’s code, both students will get a 0 on the assignment.</a:t>
            </a:r>
          </a:p>
          <a:p>
            <a:pPr lvl="1"/>
            <a:r>
              <a:rPr lang="en-US" dirty="0" smtClean="0"/>
              <a:t>Reminder: this a B-to-progress class for CMSC majors!</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13</a:t>
            </a:fld>
            <a:endParaRPr lang="en-US" altLang="en-US" dirty="0"/>
          </a:p>
        </p:txBody>
      </p:sp>
    </p:spTree>
    <p:extLst>
      <p:ext uri="{BB962C8B-B14F-4D97-AF65-F5344CB8AC3E}">
        <p14:creationId xmlns:p14="http://schemas.microsoft.com/office/powerpoint/2010/main" val="20441207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Avoid</a:t>
            </a:r>
            <a:endParaRPr lang="en-US" dirty="0"/>
          </a:p>
        </p:txBody>
      </p:sp>
      <p:sp>
        <p:nvSpPr>
          <p:cNvPr id="3" name="Content Placeholder 2"/>
          <p:cNvSpPr>
            <a:spLocks noGrp="1"/>
          </p:cNvSpPr>
          <p:nvPr>
            <p:ph idx="1"/>
          </p:nvPr>
        </p:nvSpPr>
        <p:spPr>
          <a:xfrm>
            <a:off x="457200" y="1969364"/>
            <a:ext cx="8378042" cy="4156799"/>
          </a:xfrm>
        </p:spPr>
        <p:txBody>
          <a:bodyPr/>
          <a:lstStyle/>
          <a:p>
            <a:r>
              <a:rPr lang="en-US" dirty="0" smtClean="0"/>
              <a:t>Copying and pasting another student's code</a:t>
            </a:r>
          </a:p>
          <a:p>
            <a:r>
              <a:rPr lang="en-US" dirty="0" smtClean="0"/>
              <a:t>Leaving your computer logged in where another student can access it</a:t>
            </a:r>
          </a:p>
          <a:p>
            <a:r>
              <a:rPr lang="en-US" dirty="0" smtClean="0"/>
              <a:t>Giving your code to another student</a:t>
            </a:r>
          </a:p>
          <a:p>
            <a:r>
              <a:rPr lang="en-US" dirty="0" smtClean="0"/>
              <a:t>Attempting to buy code online</a:t>
            </a:r>
          </a:p>
          <a:p>
            <a:pPr lvl="1"/>
            <a:r>
              <a:rPr lang="en-US" sz="3200" dirty="0" smtClean="0"/>
              <a:t>This will result in an immediate F in the class</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14</a:t>
            </a:fld>
            <a:endParaRPr lang="en-US" altLang="en-US"/>
          </a:p>
        </p:txBody>
      </p:sp>
    </p:spTree>
    <p:extLst>
      <p:ext uri="{BB962C8B-B14F-4D97-AF65-F5344CB8AC3E}">
        <p14:creationId xmlns:p14="http://schemas.microsoft.com/office/powerpoint/2010/main" val="2226800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a:t>
            </a:r>
            <a:r>
              <a:rPr lang="en-US" smtClean="0"/>
              <a:t>that are Okay</a:t>
            </a:r>
            <a:endParaRPr lang="en-US" dirty="0"/>
          </a:p>
        </p:txBody>
      </p:sp>
      <p:sp>
        <p:nvSpPr>
          <p:cNvPr id="3" name="Content Placeholder 2"/>
          <p:cNvSpPr>
            <a:spLocks noGrp="1"/>
          </p:cNvSpPr>
          <p:nvPr>
            <p:ph idx="1"/>
          </p:nvPr>
        </p:nvSpPr>
        <p:spPr/>
        <p:txBody>
          <a:bodyPr/>
          <a:lstStyle/>
          <a:p>
            <a:r>
              <a:rPr lang="en-US" dirty="0" smtClean="0"/>
              <a:t>And encouraged!</a:t>
            </a:r>
          </a:p>
          <a:p>
            <a:pPr lvl="3"/>
            <a:endParaRPr lang="en-US" dirty="0"/>
          </a:p>
          <a:p>
            <a:r>
              <a:rPr lang="en-US" dirty="0" smtClean="0"/>
              <a:t>Talking to your friends about a problem</a:t>
            </a:r>
          </a:p>
          <a:p>
            <a:r>
              <a:rPr lang="en-US" dirty="0" smtClean="0"/>
              <a:t>Helping a fellow student debug (as long as your hands don't touch the keyboard!)</a:t>
            </a:r>
          </a:p>
          <a:p>
            <a:r>
              <a:rPr lang="en-US" dirty="0" smtClean="0"/>
              <a:t>Getting help from a TA or tutor</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15</a:t>
            </a:fld>
            <a:endParaRPr lang="en-US" altLang="en-US"/>
          </a:p>
        </p:txBody>
      </p:sp>
    </p:spTree>
    <p:extLst>
      <p:ext uri="{BB962C8B-B14F-4D97-AF65-F5344CB8AC3E}">
        <p14:creationId xmlns:p14="http://schemas.microsoft.com/office/powerpoint/2010/main" val="1018053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 Much About Cheating?</a:t>
            </a:r>
            <a:endParaRPr lang="en-US" dirty="0"/>
          </a:p>
        </p:txBody>
      </p:sp>
      <p:sp>
        <p:nvSpPr>
          <p:cNvPr id="3" name="Content Placeholder 2"/>
          <p:cNvSpPr>
            <a:spLocks noGrp="1"/>
          </p:cNvSpPr>
          <p:nvPr>
            <p:ph idx="1"/>
          </p:nvPr>
        </p:nvSpPr>
        <p:spPr>
          <a:xfrm>
            <a:off x="457200" y="2183123"/>
            <a:ext cx="8229600" cy="3824288"/>
          </a:xfrm>
        </p:spPr>
        <p:txBody>
          <a:bodyPr/>
          <a:lstStyle/>
          <a:p>
            <a:r>
              <a:rPr lang="en-US" sz="3000" dirty="0" smtClean="0"/>
              <a:t>Every semester, around 20 students get caught sharing code. Typically, they are stressed, confused, and just wanted to take a shortcut or help a friend. These students endanger their entire academic career when they get caught.</a:t>
            </a:r>
          </a:p>
          <a:p>
            <a:r>
              <a:rPr lang="en-US" sz="3000" dirty="0" smtClean="0"/>
              <a:t>If you feel like you can't possibly finish a project or homework on your own, contact someone in the course staff for help.</a:t>
            </a:r>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16</a:t>
            </a:fld>
            <a:endParaRPr lang="en-US" altLang="en-US"/>
          </a:p>
        </p:txBody>
      </p:sp>
    </p:spTree>
    <p:extLst>
      <p:ext uri="{BB962C8B-B14F-4D97-AF65-F5344CB8AC3E}">
        <p14:creationId xmlns:p14="http://schemas.microsoft.com/office/powerpoint/2010/main" val="4034468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Getting Help</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504744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Go for Help</a:t>
            </a:r>
            <a:endParaRPr lang="en-US" dirty="0"/>
          </a:p>
        </p:txBody>
      </p:sp>
      <p:sp>
        <p:nvSpPr>
          <p:cNvPr id="3" name="Content Placeholder 2"/>
          <p:cNvSpPr>
            <a:spLocks noGrp="1"/>
          </p:cNvSpPr>
          <p:nvPr>
            <p:ph idx="1"/>
          </p:nvPr>
        </p:nvSpPr>
        <p:spPr/>
        <p:txBody>
          <a:bodyPr/>
          <a:lstStyle/>
          <a:p>
            <a:r>
              <a:rPr lang="en-US" dirty="0" smtClean="0"/>
              <a:t>There are a number of places you can go if you are struggling!</a:t>
            </a:r>
          </a:p>
          <a:p>
            <a:pPr lvl="1"/>
            <a:r>
              <a:rPr lang="en-US" dirty="0" smtClean="0"/>
              <a:t>All of our TAs happy to help.</a:t>
            </a:r>
          </a:p>
          <a:p>
            <a:pPr lvl="1"/>
            <a:r>
              <a:rPr lang="en-US" dirty="0" smtClean="0"/>
              <a:t>If the TAs aren't working out, come by the professors’ office hours (this should not be your first resort for help)</a:t>
            </a:r>
          </a:p>
          <a:p>
            <a:r>
              <a:rPr lang="en-US" dirty="0" smtClean="0"/>
              <a:t>All office hours are posted on the website.</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18</a:t>
            </a:fld>
            <a:endParaRPr lang="en-US" altLang="en-US"/>
          </a:p>
        </p:txBody>
      </p:sp>
    </p:spTree>
    <p:extLst>
      <p:ext uri="{BB962C8B-B14F-4D97-AF65-F5344CB8AC3E}">
        <p14:creationId xmlns:p14="http://schemas.microsoft.com/office/powerpoint/2010/main" val="16381286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Help</a:t>
            </a:r>
            <a:endParaRPr lang="en-US" dirty="0"/>
          </a:p>
        </p:txBody>
      </p:sp>
      <p:sp>
        <p:nvSpPr>
          <p:cNvPr id="3" name="Content Placeholder 2"/>
          <p:cNvSpPr>
            <a:spLocks noGrp="1"/>
          </p:cNvSpPr>
          <p:nvPr>
            <p:ph idx="1"/>
          </p:nvPr>
        </p:nvSpPr>
        <p:spPr/>
        <p:txBody>
          <a:bodyPr/>
          <a:lstStyle/>
          <a:p>
            <a:r>
              <a:rPr lang="en-US" dirty="0" smtClean="0"/>
              <a:t>Tutoring from the Learning Resources Center</a:t>
            </a:r>
          </a:p>
          <a:p>
            <a:pPr lvl="1"/>
            <a:r>
              <a:rPr lang="en-US" sz="3200" dirty="0" smtClean="0"/>
              <a:t>By appointment</a:t>
            </a:r>
          </a:p>
          <a:p>
            <a:pPr lvl="3"/>
            <a:endParaRPr lang="en-US" dirty="0"/>
          </a:p>
          <a:p>
            <a:r>
              <a:rPr lang="en-US" dirty="0" smtClean="0"/>
              <a:t>Computer help from OIT</a:t>
            </a:r>
          </a:p>
          <a:p>
            <a:pPr lvl="1"/>
            <a:r>
              <a:rPr lang="en-US" sz="3200" dirty="0" smtClean="0"/>
              <a:t>By phone or in person</a:t>
            </a:r>
          </a:p>
          <a:p>
            <a:pPr lvl="3"/>
            <a:endParaRPr lang="en-US" dirty="0"/>
          </a:p>
          <a:p>
            <a:r>
              <a:rPr lang="en-US" dirty="0" smtClean="0"/>
              <a:t>See the syllabus on Blackboard for more info</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19</a:t>
            </a:fld>
            <a:endParaRPr lang="en-US" altLang="en-US"/>
          </a:p>
        </p:txBody>
      </p:sp>
    </p:spTree>
    <p:extLst>
      <p:ext uri="{BB962C8B-B14F-4D97-AF65-F5344CB8AC3E}">
        <p14:creationId xmlns:p14="http://schemas.microsoft.com/office/powerpoint/2010/main" val="1359383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Course Overview</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620582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66" y="826364"/>
            <a:ext cx="8413668" cy="1143000"/>
          </a:xfrm>
        </p:spPr>
        <p:txBody>
          <a:bodyPr/>
          <a:lstStyle/>
          <a:p>
            <a:r>
              <a:rPr lang="en-US" dirty="0" smtClean="0"/>
              <a:t>Announcement: Note Taker Needed</a:t>
            </a:r>
            <a:endParaRPr lang="en-US" dirty="0"/>
          </a:p>
        </p:txBody>
      </p:sp>
      <p:sp>
        <p:nvSpPr>
          <p:cNvPr id="3" name="Content Placeholder 2"/>
          <p:cNvSpPr>
            <a:spLocks noGrp="1"/>
          </p:cNvSpPr>
          <p:nvPr>
            <p:ph idx="1"/>
          </p:nvPr>
        </p:nvSpPr>
        <p:spPr>
          <a:xfrm>
            <a:off x="457200" y="1969364"/>
            <a:ext cx="8229600" cy="4386986"/>
          </a:xfrm>
        </p:spPr>
        <p:txBody>
          <a:bodyPr/>
          <a:lstStyle/>
          <a:p>
            <a:pPr marL="0" indent="0">
              <a:buNone/>
            </a:pPr>
            <a:r>
              <a:rPr lang="en-US" sz="2200" dirty="0" smtClean="0"/>
              <a:t>A peer note taker has been requested for this class. A peer note taker is a volunteer student who provides a copy of his or her notes for each class session to another member of the class who has been deemed eligible for this service based on a disability. Peer note takers will be paid a $200 stipend for their service. Peer note taking is not a part time job but rather a volunteer service for which enrolled students can earn a stipend for sharing the notes they are already taking for themselves. </a:t>
            </a:r>
            <a:br>
              <a:rPr lang="en-US" sz="2200" dirty="0" smtClean="0"/>
            </a:br>
            <a:r>
              <a:rPr lang="en-US" sz="2200" dirty="0" smtClean="0"/>
              <a:t/>
            </a:r>
            <a:br>
              <a:rPr lang="en-US" sz="2200" dirty="0" smtClean="0"/>
            </a:br>
            <a:r>
              <a:rPr lang="en-US" sz="2200" dirty="0" smtClean="0"/>
              <a:t>If you are interested in serving in this important role, please fill out a note taker application on the Student Support Services website or in person in the SSS office in Math/Psychology 213.</a:t>
            </a:r>
            <a:endParaRPr lang="en-US" sz="2200"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20</a:t>
            </a:fld>
            <a:endParaRPr lang="en-US" altLang="en-US"/>
          </a:p>
        </p:txBody>
      </p:sp>
    </p:spTree>
    <p:extLst>
      <p:ext uri="{BB962C8B-B14F-4D97-AF65-F5344CB8AC3E}">
        <p14:creationId xmlns:p14="http://schemas.microsoft.com/office/powerpoint/2010/main" val="1690083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UMBC Computing Environment</a:t>
            </a:r>
            <a:endParaRPr lang="en-US" dirty="0"/>
          </a:p>
        </p:txBody>
      </p:sp>
      <p:sp>
        <p:nvSpPr>
          <p:cNvPr id="3" name="Content Placeholder 2"/>
          <p:cNvSpPr>
            <a:spLocks noGrp="1"/>
          </p:cNvSpPr>
          <p:nvPr>
            <p:ph idx="1"/>
          </p:nvPr>
        </p:nvSpPr>
        <p:spPr/>
        <p:txBody>
          <a:bodyPr/>
          <a:lstStyle/>
          <a:p>
            <a:r>
              <a:rPr lang="en-US" dirty="0" smtClean="0"/>
              <a:t>We develop our programs on UMBC’s GL system</a:t>
            </a:r>
          </a:p>
          <a:p>
            <a:pPr lvl="1"/>
            <a:r>
              <a:rPr lang="en-US" sz="3200" dirty="0" smtClean="0"/>
              <a:t>GL is running the Linux Operating System</a:t>
            </a:r>
          </a:p>
          <a:p>
            <a:pPr lvl="2"/>
            <a:r>
              <a:rPr lang="en-US" sz="2800" dirty="0" smtClean="0"/>
              <a:t>GUI – Graphical User Interface</a:t>
            </a:r>
          </a:p>
          <a:p>
            <a:pPr lvl="2"/>
            <a:r>
              <a:rPr lang="en-US" sz="2800" dirty="0" smtClean="0"/>
              <a:t>CLI – Command-Line Interface</a:t>
            </a:r>
          </a:p>
          <a:p>
            <a:pPr lvl="2"/>
            <a:endParaRPr lang="en-US" dirty="0" smtClean="0"/>
          </a:p>
          <a:p>
            <a:r>
              <a:rPr lang="en-US" dirty="0" smtClean="0"/>
              <a:t>Lab 1 will walk you through using the </a:t>
            </a:r>
            <a:br>
              <a:rPr lang="en-US" dirty="0" smtClean="0"/>
            </a:br>
            <a:r>
              <a:rPr lang="en-US" dirty="0" smtClean="0"/>
              <a:t>UMBC computing environment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21</a:t>
            </a:fld>
            <a:endParaRPr lang="en-US" altLang="en-US"/>
          </a:p>
        </p:txBody>
      </p:sp>
    </p:spTree>
    <p:extLst>
      <p:ext uri="{BB962C8B-B14F-4D97-AF65-F5344CB8AC3E}">
        <p14:creationId xmlns:p14="http://schemas.microsoft.com/office/powerpoint/2010/main" val="11245473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Connect to GL?</a:t>
            </a:r>
            <a:endParaRPr lang="en-US" dirty="0"/>
          </a:p>
        </p:txBody>
      </p:sp>
      <p:sp>
        <p:nvSpPr>
          <p:cNvPr id="3" name="Content Placeholder 2"/>
          <p:cNvSpPr>
            <a:spLocks noGrp="1"/>
          </p:cNvSpPr>
          <p:nvPr>
            <p:ph idx="1"/>
          </p:nvPr>
        </p:nvSpPr>
        <p:spPr>
          <a:xfrm>
            <a:off x="457200" y="1969364"/>
            <a:ext cx="3806042" cy="4156799"/>
          </a:xfrm>
        </p:spPr>
        <p:txBody>
          <a:bodyPr/>
          <a:lstStyle/>
          <a:p>
            <a:r>
              <a:rPr lang="en-US" dirty="0" smtClean="0"/>
              <a:t>Windows</a:t>
            </a:r>
          </a:p>
          <a:p>
            <a:pPr marL="285750" lvl="1"/>
            <a:r>
              <a:rPr lang="en-US" sz="2400" dirty="0" smtClean="0"/>
              <a:t>Download Putty (Lab 1</a:t>
            </a:r>
            <a:br>
              <a:rPr lang="en-US" sz="2400" dirty="0" smtClean="0"/>
            </a:br>
            <a:r>
              <a:rPr lang="en-US" sz="2400" dirty="0" smtClean="0"/>
              <a:t> has a video about this)</a:t>
            </a:r>
          </a:p>
          <a:p>
            <a:pPr marL="285750" lvl="1"/>
            <a:r>
              <a:rPr lang="en-US" sz="2400" dirty="0" smtClean="0"/>
              <a:t>Hostname – gl.umbc.edu</a:t>
            </a:r>
          </a:p>
          <a:p>
            <a:pPr marL="285750" lvl="1"/>
            <a:r>
              <a:rPr lang="en-US" sz="2400" dirty="0" smtClean="0"/>
              <a:t>Make sure you pick SSH</a:t>
            </a:r>
          </a:p>
          <a:p>
            <a:pPr marL="285750" lvl="1"/>
            <a:r>
              <a:rPr lang="en-US" sz="2400" dirty="0" smtClean="0"/>
              <a:t>Put in username and password</a:t>
            </a:r>
            <a:endParaRPr lang="en-US" sz="2400"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22</a:t>
            </a:fld>
            <a:endParaRPr lang="en-US" altLang="en-US"/>
          </a:p>
        </p:txBody>
      </p:sp>
      <p:sp>
        <p:nvSpPr>
          <p:cNvPr id="7" name="TextBox 6"/>
          <p:cNvSpPr txBox="1"/>
          <p:nvPr/>
        </p:nvSpPr>
        <p:spPr>
          <a:xfrm>
            <a:off x="4572000" y="1969364"/>
            <a:ext cx="4251366" cy="3539430"/>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Mac</a:t>
            </a:r>
          </a:p>
          <a:p>
            <a:pPr marL="457200" indent="-457200">
              <a:buFont typeface="Calibri" panose="020F0502020204030204" pitchFamily="34" charset="0"/>
              <a:buChar char="−"/>
            </a:pPr>
            <a:r>
              <a:rPr lang="en-US" sz="2400" dirty="0" smtClean="0"/>
              <a:t>SSH client already installed</a:t>
            </a:r>
          </a:p>
          <a:p>
            <a:pPr marL="457200" indent="-457200">
              <a:buFont typeface="Calibri" panose="020F0502020204030204" pitchFamily="34" charset="0"/>
              <a:buChar char="−"/>
            </a:pPr>
            <a:r>
              <a:rPr lang="en-US" sz="2400" dirty="0" smtClean="0"/>
              <a:t>Go to the Application folder and select Utilities</a:t>
            </a:r>
          </a:p>
          <a:p>
            <a:pPr marL="457200" indent="-457200">
              <a:buFont typeface="Calibri" panose="020F0502020204030204" pitchFamily="34" charset="0"/>
              <a:buChar char="−"/>
            </a:pPr>
            <a:r>
              <a:rPr lang="en-US" sz="2400" dirty="0" smtClean="0"/>
              <a:t>Open up a terminal window</a:t>
            </a:r>
          </a:p>
          <a:p>
            <a:pPr marL="457200" indent="-457200">
              <a:buFont typeface="Calibri" panose="020F0502020204030204" pitchFamily="34" charset="0"/>
              <a:buChar char="−"/>
            </a:pPr>
            <a:r>
              <a:rPr lang="en-US" sz="2400" dirty="0" smtClean="0"/>
              <a:t>Enter the following:</a:t>
            </a:r>
            <a:br>
              <a:rPr lang="en-US" sz="2400" dirty="0" smtClean="0"/>
            </a:br>
            <a:r>
              <a:rPr lang="en-US" sz="2400" b="1" dirty="0" err="1" smtClean="0">
                <a:latin typeface="Courier New" panose="02070309020205020404" pitchFamily="49" charset="0"/>
                <a:cs typeface="Courier New" panose="02070309020205020404" pitchFamily="49" charset="0"/>
              </a:rPr>
              <a:t>ssh</a:t>
            </a:r>
            <a:r>
              <a:rPr lang="en-US" sz="2400" b="1" dirty="0" smtClean="0">
                <a:latin typeface="Courier New" panose="02070309020205020404" pitchFamily="49" charset="0"/>
                <a:cs typeface="Courier New" panose="02070309020205020404" pitchFamily="49" charset="0"/>
              </a:rPr>
              <a:t> -l </a:t>
            </a:r>
            <a:r>
              <a:rPr lang="en-US" sz="2400" b="1" u="sng" dirty="0" smtClean="0">
                <a:latin typeface="Courier New" panose="02070309020205020404" pitchFamily="49" charset="0"/>
                <a:cs typeface="Courier New" panose="02070309020205020404" pitchFamily="49" charset="0"/>
              </a:rPr>
              <a:t>username</a:t>
            </a:r>
            <a:r>
              <a:rPr lang="en-US" sz="2400" b="1" dirty="0" smtClean="0">
                <a:latin typeface="Courier New" panose="02070309020205020404" pitchFamily="49" charset="0"/>
                <a:cs typeface="Courier New" panose="02070309020205020404" pitchFamily="49" charset="0"/>
              </a:rPr>
              <a:t> </a:t>
            </a:r>
            <a:r>
              <a:rPr lang="en-US" sz="2400" b="1" dirty="0" smtClean="0">
                <a:latin typeface="Courier New" panose="02070309020205020404" pitchFamily="49" charset="0"/>
                <a:cs typeface="Courier New" panose="02070309020205020404" pitchFamily="49" charset="0"/>
              </a:rPr>
              <a:t/>
            </a:r>
            <a:br>
              <a:rPr lang="en-US" sz="2400" b="1" dirty="0" smtClean="0">
                <a:latin typeface="Courier New" panose="02070309020205020404" pitchFamily="49" charset="0"/>
                <a:cs typeface="Courier New" panose="02070309020205020404" pitchFamily="49" charset="0"/>
              </a:rPr>
            </a:br>
            <a:r>
              <a:rPr lang="en-US" sz="2400" b="1" dirty="0" smtClean="0">
                <a:latin typeface="Courier New" panose="02070309020205020404" pitchFamily="49" charset="0"/>
                <a:cs typeface="Courier New" panose="02070309020205020404" pitchFamily="49" charset="0"/>
              </a:rPr>
              <a:t>gl.umbc.edu</a:t>
            </a:r>
          </a:p>
          <a:p>
            <a:pPr marL="457200" indent="-457200">
              <a:buFont typeface="Calibri" panose="020F0502020204030204" pitchFamily="34" charset="0"/>
              <a:buChar char="−"/>
            </a:pPr>
            <a:r>
              <a:rPr lang="en-US" sz="2400" dirty="0" smtClean="0"/>
              <a:t>Put in your password</a:t>
            </a:r>
          </a:p>
        </p:txBody>
      </p:sp>
    </p:spTree>
    <p:extLst>
      <p:ext uri="{BB962C8B-B14F-4D97-AF65-F5344CB8AC3E}">
        <p14:creationId xmlns:p14="http://schemas.microsoft.com/office/powerpoint/2010/main" val="30038350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Commands</a:t>
            </a:r>
            <a:endParaRPr lang="en-US" dirty="0"/>
          </a:p>
        </p:txBody>
      </p:sp>
      <p:sp>
        <p:nvSpPr>
          <p:cNvPr id="3" name="Content Placeholder 2"/>
          <p:cNvSpPr>
            <a:spLocks noGrp="1"/>
          </p:cNvSpPr>
          <p:nvPr>
            <p:ph idx="1"/>
          </p:nvPr>
        </p:nvSpPr>
        <p:spPr>
          <a:xfrm>
            <a:off x="457200" y="2113808"/>
            <a:ext cx="8229600" cy="4012355"/>
          </a:xfrm>
        </p:spPr>
        <p:txBody>
          <a:bodyPr/>
          <a:lstStyle/>
          <a:p>
            <a:r>
              <a:rPr lang="en-US" dirty="0" smtClean="0"/>
              <a:t>See: </a:t>
            </a:r>
            <a:r>
              <a:rPr lang="en-US" dirty="0" smtClean="0">
                <a:hlinkClick r:id="rId2"/>
              </a:rPr>
              <a:t>http://www.csee.umbc.edu/resources/</a:t>
            </a:r>
            <a:br>
              <a:rPr lang="en-US" dirty="0" smtClean="0">
                <a:hlinkClick r:id="rId2"/>
              </a:rPr>
            </a:br>
            <a:r>
              <a:rPr lang="en-US" dirty="0" smtClean="0">
                <a:hlinkClick r:id="rId2"/>
              </a:rPr>
              <a:t>computer-science-help-center/#Resources</a:t>
            </a:r>
            <a:endParaRPr lang="en-US" dirty="0" smtClean="0"/>
          </a:p>
          <a:p>
            <a:pPr lvl="3"/>
            <a:endParaRPr lang="en-US" dirty="0" smtClean="0"/>
          </a:p>
          <a:p>
            <a:r>
              <a:rPr lang="en-US" dirty="0" smtClean="0"/>
              <a:t>Here’s a few basic commands:</a:t>
            </a:r>
          </a:p>
          <a:p>
            <a:pPr marL="403225" indent="0">
              <a:buNone/>
            </a:pPr>
            <a:r>
              <a:rPr lang="en-US" b="1" dirty="0" err="1" smtClean="0">
                <a:latin typeface="Courier New" panose="02070309020205020404" pitchFamily="49" charset="0"/>
                <a:cs typeface="Courier New" panose="02070309020205020404" pitchFamily="49" charset="0"/>
              </a:rPr>
              <a:t>ls</a:t>
            </a:r>
            <a:r>
              <a:rPr lang="en-US" b="1" dirty="0" smtClean="0">
                <a:latin typeface="Courier New" panose="02070309020205020404" pitchFamily="49" charset="0"/>
                <a:cs typeface="Courier New" panose="02070309020205020404" pitchFamily="49" charset="0"/>
              </a:rPr>
              <a:t> </a:t>
            </a:r>
            <a:r>
              <a:rPr lang="en-US" dirty="0" smtClean="0"/>
              <a:t>– list contents</a:t>
            </a:r>
          </a:p>
          <a:p>
            <a:pPr lvl="1"/>
            <a:r>
              <a:rPr lang="en-US" dirty="0" smtClean="0"/>
              <a:t>List files </a:t>
            </a:r>
            <a:r>
              <a:rPr lang="en-US" dirty="0"/>
              <a:t>and directories in your current </a:t>
            </a:r>
            <a:r>
              <a:rPr lang="en-US" dirty="0" smtClean="0"/>
              <a:t>directory</a:t>
            </a:r>
          </a:p>
          <a:p>
            <a:pPr lvl="1"/>
            <a:r>
              <a:rPr lang="en-US" dirty="0" smtClean="0"/>
              <a:t>Directory is just another word for folder</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23</a:t>
            </a:fld>
            <a:endParaRPr lang="en-US" altLang="en-US"/>
          </a:p>
        </p:txBody>
      </p:sp>
    </p:spTree>
    <p:extLst>
      <p:ext uri="{BB962C8B-B14F-4D97-AF65-F5344CB8AC3E}">
        <p14:creationId xmlns:p14="http://schemas.microsoft.com/office/powerpoint/2010/main" val="18935645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Basic Commands</a:t>
            </a:r>
            <a:endParaRPr lang="en-US" dirty="0"/>
          </a:p>
        </p:txBody>
      </p:sp>
      <p:sp>
        <p:nvSpPr>
          <p:cNvPr id="3" name="Content Placeholder 2"/>
          <p:cNvSpPr>
            <a:spLocks noGrp="1"/>
          </p:cNvSpPr>
          <p:nvPr>
            <p:ph idx="1"/>
          </p:nvPr>
        </p:nvSpPr>
        <p:spPr/>
        <p:txBody>
          <a:bodyPr/>
          <a:lstStyle/>
          <a:p>
            <a:r>
              <a:rPr lang="en-US" b="1" u="sng" dirty="0" smtClean="0"/>
              <a:t>Important!!</a:t>
            </a:r>
            <a:r>
              <a:rPr lang="en-US" dirty="0" smtClean="0"/>
              <a:t> Commands are case sensitive</a:t>
            </a:r>
          </a:p>
          <a:p>
            <a:pPr lvl="3"/>
            <a:endParaRPr lang="en-US" dirty="0"/>
          </a:p>
          <a:p>
            <a:pPr marL="457200" lvl="1" indent="0">
              <a:buNone/>
            </a:pPr>
            <a:r>
              <a:rPr lang="en-US" sz="3200" b="1" dirty="0" smtClean="0">
                <a:latin typeface="Courier New" panose="02070309020205020404" pitchFamily="49" charset="0"/>
                <a:cs typeface="Courier New" panose="02070309020205020404" pitchFamily="49" charset="0"/>
              </a:rPr>
              <a:t>cd </a:t>
            </a:r>
            <a:r>
              <a:rPr lang="en-US" sz="3200" b="1" u="sng" dirty="0" smtClean="0">
                <a:latin typeface="Courier New" panose="02070309020205020404" pitchFamily="49" charset="0"/>
                <a:cs typeface="Courier New" panose="02070309020205020404" pitchFamily="49" charset="0"/>
              </a:rPr>
              <a:t>NAME</a:t>
            </a:r>
            <a:r>
              <a:rPr lang="en-US" sz="3200" b="1" dirty="0" smtClean="0">
                <a:latin typeface="Courier New" panose="02070309020205020404" pitchFamily="49" charset="0"/>
                <a:cs typeface="Courier New" panose="02070309020205020404" pitchFamily="49" charset="0"/>
              </a:rPr>
              <a:t>   </a:t>
            </a:r>
            <a:r>
              <a:rPr lang="en-US" sz="3200" dirty="0" smtClean="0"/>
              <a:t>– change directory</a:t>
            </a:r>
          </a:p>
          <a:p>
            <a:pPr marL="457200" lvl="1" indent="0">
              <a:buNone/>
            </a:pPr>
            <a:r>
              <a:rPr lang="en-US" sz="3200" b="1" dirty="0" smtClean="0">
                <a:latin typeface="Courier New" panose="02070309020205020404" pitchFamily="49" charset="0"/>
                <a:cs typeface="Courier New" panose="02070309020205020404" pitchFamily="49" charset="0"/>
              </a:rPr>
              <a:t>cd ..     </a:t>
            </a:r>
            <a:r>
              <a:rPr lang="en-US" sz="3200" dirty="0" smtClean="0"/>
              <a:t>– go to parent directory</a:t>
            </a:r>
          </a:p>
          <a:p>
            <a:pPr marL="457200" lvl="1" indent="0">
              <a:buNone/>
            </a:pPr>
            <a:r>
              <a:rPr lang="en-US" sz="3200" b="1" dirty="0" smtClean="0">
                <a:latin typeface="Courier New" panose="02070309020205020404" pitchFamily="49" charset="0"/>
                <a:cs typeface="Courier New" panose="02070309020205020404" pitchFamily="49" charset="0"/>
              </a:rPr>
              <a:t>cd .      </a:t>
            </a:r>
            <a:r>
              <a:rPr lang="en-US" sz="3200" dirty="0" smtClean="0"/>
              <a:t>– stay in current directory</a:t>
            </a:r>
          </a:p>
          <a:p>
            <a:pPr marL="457200" lvl="1" indent="0">
              <a:buNone/>
            </a:pPr>
            <a:endParaRPr lang="en-US" sz="2000" dirty="0"/>
          </a:p>
          <a:p>
            <a:pPr marL="457200" lvl="1" indent="0">
              <a:buNone/>
            </a:pPr>
            <a:r>
              <a:rPr lang="en-US" sz="3200" b="1" dirty="0" err="1" smtClean="0">
                <a:latin typeface="Courier New" panose="02070309020205020404" pitchFamily="49" charset="0"/>
                <a:cs typeface="Courier New" panose="02070309020205020404" pitchFamily="49" charset="0"/>
              </a:rPr>
              <a:t>mkdir</a:t>
            </a:r>
            <a:r>
              <a:rPr lang="en-US" sz="3200" b="1" dirty="0" smtClean="0">
                <a:latin typeface="Courier New" panose="02070309020205020404" pitchFamily="49" charset="0"/>
                <a:cs typeface="Courier New" panose="02070309020205020404" pitchFamily="49" charset="0"/>
              </a:rPr>
              <a:t> </a:t>
            </a:r>
            <a:r>
              <a:rPr lang="en-US" sz="3200" b="1" u="sng" dirty="0" smtClean="0">
                <a:latin typeface="Courier New" panose="02070309020205020404" pitchFamily="49" charset="0"/>
                <a:cs typeface="Courier New" panose="02070309020205020404" pitchFamily="49" charset="0"/>
              </a:rPr>
              <a:t>NAME</a:t>
            </a:r>
            <a:r>
              <a:rPr lang="en-US" sz="3200" b="1" dirty="0" smtClean="0">
                <a:latin typeface="Courier New" panose="02070309020205020404" pitchFamily="49" charset="0"/>
                <a:cs typeface="Courier New" panose="02070309020205020404" pitchFamily="49" charset="0"/>
              </a:rPr>
              <a:t> </a:t>
            </a:r>
            <a:r>
              <a:rPr lang="en-US" sz="3200" dirty="0" smtClean="0"/>
              <a:t> </a:t>
            </a:r>
            <a:r>
              <a:rPr lang="en-US" sz="3200" dirty="0" smtClean="0"/>
              <a:t>– make a new directory</a:t>
            </a:r>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24</a:t>
            </a:fld>
            <a:endParaRPr lang="en-US" altLang="en-US"/>
          </a:p>
        </p:txBody>
      </p:sp>
    </p:spTree>
    <p:extLst>
      <p:ext uri="{BB962C8B-B14F-4D97-AF65-F5344CB8AC3E}">
        <p14:creationId xmlns:p14="http://schemas.microsoft.com/office/powerpoint/2010/main" val="2816852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Directories</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25</a:t>
            </a:fld>
            <a:endParaRPr lang="en-US" altLang="en-US"/>
          </a:p>
        </p:txBody>
      </p:sp>
      <p:sp>
        <p:nvSpPr>
          <p:cNvPr id="8" name="TextBox 3"/>
          <p:cNvSpPr txBox="1">
            <a:spLocks noChangeArrowheads="1"/>
          </p:cNvSpPr>
          <p:nvPr/>
        </p:nvSpPr>
        <p:spPr bwMode="auto">
          <a:xfrm>
            <a:off x="197693" y="2827337"/>
            <a:ext cx="8704613" cy="701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marL="0" lvl="3">
              <a:lnSpc>
                <a:spcPct val="90000"/>
              </a:lnSpc>
              <a:spcBef>
                <a:spcPct val="0"/>
              </a:spcBef>
              <a:buFontTx/>
              <a:buNone/>
            </a:pPr>
            <a:r>
              <a:rPr lang="en-US" altLang="en-US" sz="2200" b="1" dirty="0">
                <a:latin typeface="Courier New" panose="02070309020205020404" pitchFamily="49" charset="0"/>
                <a:cs typeface="Courier New" panose="02070309020205020404" pitchFamily="49" charset="0"/>
              </a:rPr>
              <a:t>/</a:t>
            </a:r>
            <a:r>
              <a:rPr lang="en-US" altLang="en-US" sz="2200" b="1" dirty="0" err="1">
                <a:latin typeface="Courier New" panose="02070309020205020404" pitchFamily="49" charset="0"/>
                <a:cs typeface="Courier New" panose="02070309020205020404" pitchFamily="49" charset="0"/>
              </a:rPr>
              <a:t>afs</a:t>
            </a:r>
            <a:r>
              <a:rPr lang="en-US" altLang="en-US" sz="2200" b="1" dirty="0">
                <a:latin typeface="Courier New" pitchFamily="49" charset="0"/>
                <a:cs typeface="Courier New" pitchFamily="49" charset="0"/>
              </a:rPr>
              <a:t>/umbc.edu/users/first/second/username/home</a:t>
            </a:r>
          </a:p>
          <a:p>
            <a:pPr>
              <a:lnSpc>
                <a:spcPct val="90000"/>
              </a:lnSpc>
              <a:spcBef>
                <a:spcPct val="0"/>
              </a:spcBef>
              <a:buFontTx/>
              <a:buNone/>
            </a:pPr>
            <a:endParaRPr lang="en-US" altLang="en-US" sz="2200" dirty="0">
              <a:latin typeface="Arial" pitchFamily="34" charset="0"/>
            </a:endParaRPr>
          </a:p>
        </p:txBody>
      </p:sp>
      <p:grpSp>
        <p:nvGrpSpPr>
          <p:cNvPr id="25" name="Group 24"/>
          <p:cNvGrpSpPr/>
          <p:nvPr/>
        </p:nvGrpSpPr>
        <p:grpSpPr>
          <a:xfrm>
            <a:off x="5089858" y="3178203"/>
            <a:ext cx="3988727" cy="2901950"/>
            <a:chOff x="884238" y="2759075"/>
            <a:chExt cx="3988727" cy="2901950"/>
          </a:xfrm>
        </p:grpSpPr>
        <p:cxnSp>
          <p:nvCxnSpPr>
            <p:cNvPr id="7" name="Straight Connector 6"/>
            <p:cNvCxnSpPr/>
            <p:nvPr/>
          </p:nvCxnSpPr>
          <p:spPr>
            <a:xfrm flipH="1">
              <a:off x="2603500" y="2759075"/>
              <a:ext cx="533400" cy="457200"/>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a:off x="3462338" y="2759075"/>
              <a:ext cx="610393" cy="533400"/>
            </a:xfrm>
            <a:prstGeom prst="line">
              <a:avLst/>
            </a:prstGeom>
          </p:spPr>
          <p:style>
            <a:lnRef idx="3">
              <a:schemeClr val="dk1"/>
            </a:lnRef>
            <a:fillRef idx="0">
              <a:schemeClr val="dk1"/>
            </a:fillRef>
            <a:effectRef idx="2">
              <a:schemeClr val="dk1"/>
            </a:effectRef>
            <a:fontRef idx="minor">
              <a:schemeClr val="tx1"/>
            </a:fontRef>
          </p:style>
        </p:cxnSp>
        <p:sp>
          <p:nvSpPr>
            <p:cNvPr id="10" name="TextBox 8"/>
            <p:cNvSpPr txBox="1">
              <a:spLocks noChangeArrowheads="1"/>
            </p:cNvSpPr>
            <p:nvPr/>
          </p:nvSpPr>
          <p:spPr bwMode="auto">
            <a:xfrm>
              <a:off x="2070100" y="3292475"/>
              <a:ext cx="139223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nSpc>
                  <a:spcPct val="90000"/>
                </a:lnSpc>
                <a:spcBef>
                  <a:spcPct val="0"/>
                </a:spcBef>
                <a:buFontTx/>
                <a:buNone/>
              </a:pPr>
              <a:r>
                <a:rPr lang="en-US" altLang="en-US" sz="2400" dirty="0">
                  <a:latin typeface="Arial" pitchFamily="34" charset="0"/>
                </a:rPr>
                <a:t>201</a:t>
              </a:r>
            </a:p>
          </p:txBody>
        </p:sp>
        <p:sp>
          <p:nvSpPr>
            <p:cNvPr id="11" name="TextBox 9"/>
            <p:cNvSpPr txBox="1">
              <a:spLocks noChangeArrowheads="1"/>
            </p:cNvSpPr>
            <p:nvPr/>
          </p:nvSpPr>
          <p:spPr bwMode="auto">
            <a:xfrm>
              <a:off x="3175000" y="3368675"/>
              <a:ext cx="169796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nSpc>
                  <a:spcPct val="90000"/>
                </a:lnSpc>
                <a:spcBef>
                  <a:spcPct val="0"/>
                </a:spcBef>
                <a:buFontTx/>
                <a:buNone/>
              </a:pPr>
              <a:r>
                <a:rPr lang="en-US" altLang="en-US" sz="2400" dirty="0" err="1" smtClean="0">
                  <a:latin typeface="Arial" pitchFamily="34" charset="0"/>
                </a:rPr>
                <a:t>otherClass</a:t>
              </a:r>
              <a:endParaRPr lang="en-US" altLang="en-US" sz="2400" dirty="0">
                <a:latin typeface="Arial" pitchFamily="34" charset="0"/>
              </a:endParaRPr>
            </a:p>
          </p:txBody>
        </p:sp>
        <p:cxnSp>
          <p:nvCxnSpPr>
            <p:cNvPr id="12" name="Straight Connector 11"/>
            <p:cNvCxnSpPr/>
            <p:nvPr/>
          </p:nvCxnSpPr>
          <p:spPr>
            <a:xfrm flipH="1">
              <a:off x="1612900" y="3749675"/>
              <a:ext cx="533400" cy="45720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2603500" y="3673475"/>
              <a:ext cx="677863" cy="544513"/>
            </a:xfrm>
            <a:prstGeom prst="line">
              <a:avLst/>
            </a:prstGeom>
          </p:spPr>
          <p:style>
            <a:lnRef idx="3">
              <a:schemeClr val="dk1"/>
            </a:lnRef>
            <a:fillRef idx="0">
              <a:schemeClr val="dk1"/>
            </a:fillRef>
            <a:effectRef idx="2">
              <a:schemeClr val="dk1"/>
            </a:effectRef>
            <a:fontRef idx="minor">
              <a:schemeClr val="tx1"/>
            </a:fontRef>
          </p:style>
        </p:cxnSp>
        <p:sp>
          <p:nvSpPr>
            <p:cNvPr id="14" name="TextBox 14"/>
            <p:cNvSpPr txBox="1">
              <a:spLocks noChangeArrowheads="1"/>
            </p:cNvSpPr>
            <p:nvPr/>
          </p:nvSpPr>
          <p:spPr bwMode="auto">
            <a:xfrm>
              <a:off x="1155700" y="4206875"/>
              <a:ext cx="858838"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nSpc>
                  <a:spcPct val="90000"/>
                </a:lnSpc>
                <a:spcBef>
                  <a:spcPct val="0"/>
                </a:spcBef>
                <a:buFontTx/>
                <a:buNone/>
              </a:pPr>
              <a:r>
                <a:rPr lang="en-US" altLang="en-US" sz="2400">
                  <a:latin typeface="Arial" pitchFamily="34" charset="0"/>
                </a:rPr>
                <a:t>lab1</a:t>
              </a:r>
            </a:p>
          </p:txBody>
        </p:sp>
        <p:cxnSp>
          <p:nvCxnSpPr>
            <p:cNvPr id="15" name="Straight Connector 14"/>
            <p:cNvCxnSpPr/>
            <p:nvPr/>
          </p:nvCxnSpPr>
          <p:spPr>
            <a:xfrm>
              <a:off x="1368425" y="4740275"/>
              <a:ext cx="0" cy="508000"/>
            </a:xfrm>
            <a:prstGeom prst="line">
              <a:avLst/>
            </a:prstGeom>
          </p:spPr>
          <p:style>
            <a:lnRef idx="3">
              <a:schemeClr val="dk1"/>
            </a:lnRef>
            <a:fillRef idx="0">
              <a:schemeClr val="dk1"/>
            </a:fillRef>
            <a:effectRef idx="2">
              <a:schemeClr val="dk1"/>
            </a:effectRef>
            <a:fontRef idx="minor">
              <a:schemeClr val="tx1"/>
            </a:fontRef>
          </p:style>
        </p:cxnSp>
        <p:sp>
          <p:nvSpPr>
            <p:cNvPr id="16" name="TextBox 19"/>
            <p:cNvSpPr txBox="1">
              <a:spLocks noChangeArrowheads="1"/>
            </p:cNvSpPr>
            <p:nvPr/>
          </p:nvSpPr>
          <p:spPr bwMode="auto">
            <a:xfrm>
              <a:off x="884238" y="5229225"/>
              <a:ext cx="15668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nSpc>
                  <a:spcPct val="90000"/>
                </a:lnSpc>
                <a:spcBef>
                  <a:spcPct val="0"/>
                </a:spcBef>
                <a:buFontTx/>
                <a:buNone/>
              </a:pPr>
              <a:r>
                <a:rPr lang="en-US" altLang="en-US" sz="2400">
                  <a:latin typeface="Arial" pitchFamily="34" charset="0"/>
                </a:rPr>
                <a:t>lab1.py</a:t>
              </a:r>
            </a:p>
          </p:txBody>
        </p:sp>
        <p:sp>
          <p:nvSpPr>
            <p:cNvPr id="17" name="TextBox 21"/>
            <p:cNvSpPr txBox="1">
              <a:spLocks noChangeArrowheads="1"/>
            </p:cNvSpPr>
            <p:nvPr/>
          </p:nvSpPr>
          <p:spPr bwMode="auto">
            <a:xfrm>
              <a:off x="3060700" y="4283075"/>
              <a:ext cx="11779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nSpc>
                  <a:spcPct val="90000"/>
                </a:lnSpc>
                <a:spcBef>
                  <a:spcPct val="0"/>
                </a:spcBef>
                <a:buFontTx/>
                <a:buNone/>
              </a:pPr>
              <a:r>
                <a:rPr lang="en-US" altLang="en-US" sz="2400">
                  <a:latin typeface="Arial" pitchFamily="34" charset="0"/>
                </a:rPr>
                <a:t>HW1</a:t>
              </a:r>
            </a:p>
          </p:txBody>
        </p:sp>
      </p:grpSp>
      <p:sp>
        <p:nvSpPr>
          <p:cNvPr id="18" name="TextBox 17"/>
          <p:cNvSpPr txBox="1"/>
          <p:nvPr/>
        </p:nvSpPr>
        <p:spPr>
          <a:xfrm>
            <a:off x="285833" y="3884155"/>
            <a:ext cx="3962400" cy="1754326"/>
          </a:xfrm>
          <a:prstGeom prst="rect">
            <a:avLst/>
          </a:prstGeom>
          <a:noFill/>
        </p:spPr>
        <p:txBody>
          <a:bodyPr>
            <a:spAutoFit/>
          </a:bodyPr>
          <a:lstStyle/>
          <a:p>
            <a:pPr marL="285750" indent="-285750">
              <a:lnSpc>
                <a:spcPct val="90000"/>
              </a:lnSpc>
              <a:buFontTx/>
              <a:buChar char="-"/>
              <a:defRPr/>
            </a:pPr>
            <a:r>
              <a:rPr lang="en-US" sz="2400" dirty="0">
                <a:latin typeface="Arial" charset="0"/>
                <a:ea typeface="ＭＳ Ｐゴシック" charset="0"/>
                <a:cs typeface="ＭＳ Ｐゴシック" charset="0"/>
              </a:rPr>
              <a:t>When you log into </a:t>
            </a:r>
            <a:r>
              <a:rPr lang="en-US" sz="2400" dirty="0" smtClean="0">
                <a:latin typeface="Arial" charset="0"/>
                <a:ea typeface="ＭＳ Ｐゴシック" charset="0"/>
                <a:cs typeface="ＭＳ Ｐゴシック" charset="0"/>
              </a:rPr>
              <a:t>GL, </a:t>
            </a:r>
            <a:r>
              <a:rPr lang="en-US" sz="2400" dirty="0">
                <a:latin typeface="Arial" charset="0"/>
                <a:ea typeface="ＭＳ Ｐゴシック" charset="0"/>
                <a:cs typeface="ＭＳ Ｐゴシック" charset="0"/>
              </a:rPr>
              <a:t>you will be in your home directory</a:t>
            </a:r>
          </a:p>
          <a:p>
            <a:pPr marL="285750" indent="-285750">
              <a:lnSpc>
                <a:spcPct val="90000"/>
              </a:lnSpc>
              <a:buFontTx/>
              <a:buChar char="-"/>
              <a:defRPr/>
            </a:pPr>
            <a:r>
              <a:rPr lang="en-US" sz="2400" dirty="0">
                <a:latin typeface="Arial" charset="0"/>
                <a:ea typeface="ＭＳ Ｐゴシック" charset="0"/>
                <a:cs typeface="ＭＳ Ｐゴシック" charset="0"/>
              </a:rPr>
              <a:t>use the </a:t>
            </a:r>
            <a:r>
              <a:rPr lang="en-US" sz="2400" b="1" dirty="0">
                <a:latin typeface="Courier New" panose="02070309020205020404" pitchFamily="49" charset="0"/>
                <a:ea typeface="ＭＳ Ｐゴシック" charset="0"/>
                <a:cs typeface="Courier New" panose="02070309020205020404" pitchFamily="49" charset="0"/>
              </a:rPr>
              <a:t>cd</a:t>
            </a:r>
            <a:r>
              <a:rPr lang="en-US" sz="2400" dirty="0">
                <a:latin typeface="Arial" charset="0"/>
                <a:ea typeface="ＭＳ Ｐゴシック" charset="0"/>
                <a:cs typeface="ＭＳ Ｐゴシック" charset="0"/>
              </a:rPr>
              <a:t> command to go to </a:t>
            </a:r>
            <a:r>
              <a:rPr lang="en-US" sz="2400" dirty="0" smtClean="0">
                <a:latin typeface="Arial" charset="0"/>
                <a:ea typeface="ＭＳ Ｐゴシック" charset="0"/>
                <a:cs typeface="ＭＳ Ｐゴシック" charset="0"/>
              </a:rPr>
              <a:t>subdirectories</a:t>
            </a:r>
            <a:endParaRPr lang="en-US" sz="2400" dirty="0">
              <a:latin typeface="Arial" charset="0"/>
              <a:ea typeface="ＭＳ Ｐゴシック" charset="0"/>
              <a:cs typeface="ＭＳ Ｐゴシック" charset="0"/>
            </a:endParaRPr>
          </a:p>
        </p:txBody>
      </p:sp>
      <p:grpSp>
        <p:nvGrpSpPr>
          <p:cNvPr id="23" name="Group 22"/>
          <p:cNvGrpSpPr/>
          <p:nvPr/>
        </p:nvGrpSpPr>
        <p:grpSpPr>
          <a:xfrm>
            <a:off x="3659981" y="1463762"/>
            <a:ext cx="5074319" cy="1404218"/>
            <a:chOff x="4135892" y="3171978"/>
            <a:chExt cx="5074319" cy="1404218"/>
          </a:xfrm>
        </p:grpSpPr>
        <p:sp>
          <p:nvSpPr>
            <p:cNvPr id="19" name="Right Brace 18"/>
            <p:cNvSpPr/>
            <p:nvPr/>
          </p:nvSpPr>
          <p:spPr>
            <a:xfrm rot="16200000">
              <a:off x="5552433" y="2457168"/>
              <a:ext cx="702487" cy="3535570"/>
            </a:xfrm>
            <a:prstGeom prst="rightBrace">
              <a:avLst>
                <a:gd name="adj1" fmla="val 52235"/>
                <a:gd name="adj2" fmla="val 85840"/>
              </a:avLst>
            </a:prstGeom>
            <a:ln w="3175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TextBox 21"/>
            <p:cNvSpPr txBox="1"/>
            <p:nvPr/>
          </p:nvSpPr>
          <p:spPr>
            <a:xfrm>
              <a:off x="6691488" y="3171978"/>
              <a:ext cx="2518723" cy="701731"/>
            </a:xfrm>
            <a:prstGeom prst="rect">
              <a:avLst/>
            </a:prstGeom>
            <a:noFill/>
          </p:spPr>
          <p:txBody>
            <a:bodyPr wrap="square">
              <a:spAutoFit/>
            </a:bodyPr>
            <a:lstStyle/>
            <a:p>
              <a:pPr>
                <a:lnSpc>
                  <a:spcPct val="90000"/>
                </a:lnSpc>
                <a:defRPr/>
              </a:pPr>
              <a:r>
                <a:rPr lang="en-US" sz="2200" dirty="0" smtClean="0">
                  <a:latin typeface="Arial" charset="0"/>
                  <a:ea typeface="ＭＳ Ｐゴシック" charset="0"/>
                  <a:cs typeface="ＭＳ Ｐゴシック" charset="0"/>
                </a:rPr>
                <a:t>(will be different </a:t>
              </a:r>
              <a:br>
                <a:rPr lang="en-US" sz="2200" dirty="0" smtClean="0">
                  <a:latin typeface="Arial" charset="0"/>
                  <a:ea typeface="ＭＳ Ｐゴシック" charset="0"/>
                  <a:cs typeface="ＭＳ Ｐゴシック" charset="0"/>
                </a:rPr>
              </a:br>
              <a:r>
                <a:rPr lang="en-US" sz="2200" dirty="0" smtClean="0">
                  <a:latin typeface="Arial" charset="0"/>
                  <a:ea typeface="ＭＳ Ｐゴシック" charset="0"/>
                  <a:cs typeface="ＭＳ Ｐゴシック" charset="0"/>
                </a:rPr>
                <a:t>for each person)</a:t>
              </a:r>
              <a:endParaRPr lang="en-US" sz="2200" dirty="0">
                <a:latin typeface="Arial" charset="0"/>
                <a:ea typeface="ＭＳ Ｐゴシック" charset="0"/>
                <a:cs typeface="ＭＳ Ｐゴシック" charset="0"/>
              </a:endParaRPr>
            </a:p>
          </p:txBody>
        </p:sp>
      </p:grpSp>
      <p:sp>
        <p:nvSpPr>
          <p:cNvPr id="31" name="TextBox 3"/>
          <p:cNvSpPr txBox="1">
            <a:spLocks noChangeArrowheads="1"/>
          </p:cNvSpPr>
          <p:nvPr/>
        </p:nvSpPr>
        <p:spPr bwMode="auto">
          <a:xfrm>
            <a:off x="3565648" y="2825495"/>
            <a:ext cx="4058495" cy="701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marL="0" lvl="3">
              <a:lnSpc>
                <a:spcPct val="90000"/>
              </a:lnSpc>
              <a:spcBef>
                <a:spcPct val="0"/>
              </a:spcBef>
              <a:buFontTx/>
              <a:buNone/>
            </a:pPr>
            <a:r>
              <a:rPr lang="en-US" altLang="en-US" sz="2200" b="1" dirty="0" smtClean="0">
                <a:solidFill>
                  <a:srgbClr val="FF0000"/>
                </a:solidFill>
                <a:latin typeface="Courier New" pitchFamily="49" charset="0"/>
                <a:cs typeface="Courier New" pitchFamily="49" charset="0"/>
              </a:rPr>
              <a:t>first/second/username</a:t>
            </a:r>
            <a:endParaRPr lang="en-US" altLang="en-US" sz="2200" b="1" dirty="0">
              <a:latin typeface="Courier New" pitchFamily="49" charset="0"/>
              <a:cs typeface="Courier New" pitchFamily="49" charset="0"/>
            </a:endParaRPr>
          </a:p>
          <a:p>
            <a:pPr>
              <a:lnSpc>
                <a:spcPct val="90000"/>
              </a:lnSpc>
              <a:spcBef>
                <a:spcPct val="0"/>
              </a:spcBef>
              <a:buFontTx/>
              <a:buNone/>
            </a:pPr>
            <a:endParaRPr lang="en-US" altLang="en-US" sz="2200" dirty="0">
              <a:latin typeface="Arial" pitchFamily="34" charset="0"/>
            </a:endParaRPr>
          </a:p>
        </p:txBody>
      </p:sp>
    </p:spTree>
    <p:extLst>
      <p:ext uri="{BB962C8B-B14F-4D97-AF65-F5344CB8AC3E}">
        <p14:creationId xmlns:p14="http://schemas.microsoft.com/office/powerpoint/2010/main" val="314687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20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emacs</a:t>
            </a:r>
            <a:r>
              <a:rPr lang="en-US" dirty="0" smtClean="0"/>
              <a:t> – A Text Editor</a:t>
            </a:r>
            <a:endParaRPr lang="en-US" dirty="0"/>
          </a:p>
        </p:txBody>
      </p:sp>
      <p:sp>
        <p:nvSpPr>
          <p:cNvPr id="3" name="Content Placeholder 2"/>
          <p:cNvSpPr>
            <a:spLocks noGrp="1"/>
          </p:cNvSpPr>
          <p:nvPr>
            <p:ph idx="1"/>
          </p:nvPr>
        </p:nvSpPr>
        <p:spPr/>
        <p:txBody>
          <a:bodyPr/>
          <a:lstStyle/>
          <a:p>
            <a:r>
              <a:rPr lang="en-US" dirty="0" smtClean="0"/>
              <a:t>Will use </a:t>
            </a:r>
            <a:r>
              <a:rPr lang="en-US" dirty="0" err="1" smtClean="0"/>
              <a:t>emacs</a:t>
            </a:r>
            <a:r>
              <a:rPr lang="en-US" dirty="0" smtClean="0"/>
              <a:t> to write our python code</a:t>
            </a:r>
          </a:p>
          <a:p>
            <a:pPr lvl="3"/>
            <a:endParaRPr lang="en-US" dirty="0"/>
          </a:p>
          <a:p>
            <a:r>
              <a:rPr lang="en-US" dirty="0" err="1" smtClean="0"/>
              <a:t>emacs</a:t>
            </a:r>
            <a:r>
              <a:rPr lang="en-US" dirty="0" smtClean="0"/>
              <a:t> is CLI, not GUI</a:t>
            </a:r>
          </a:p>
          <a:p>
            <a:pPr lvl="1"/>
            <a:r>
              <a:rPr lang="en-US" dirty="0" smtClean="0"/>
              <a:t>Need to use keyboard shortcuts to do things</a:t>
            </a:r>
          </a:p>
          <a:p>
            <a:pPr lvl="3"/>
            <a:endParaRPr lang="en-US" dirty="0"/>
          </a:p>
          <a:p>
            <a:r>
              <a:rPr lang="en-US" dirty="0" smtClean="0"/>
              <a:t>Reference:</a:t>
            </a:r>
          </a:p>
          <a:p>
            <a:pPr lvl="1"/>
            <a:r>
              <a:rPr lang="en-US" dirty="0" smtClean="0">
                <a:hlinkClick r:id="rId2"/>
              </a:rPr>
              <a:t>http://www.csee.umbc.edu/summary-of-basic-emacs-commands/</a:t>
            </a: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26</a:t>
            </a:fld>
            <a:endParaRPr lang="en-US" altLang="en-US"/>
          </a:p>
        </p:txBody>
      </p:sp>
    </p:spTree>
    <p:extLst>
      <p:ext uri="{BB962C8B-B14F-4D97-AF65-F5344CB8AC3E}">
        <p14:creationId xmlns:p14="http://schemas.microsoft.com/office/powerpoint/2010/main" val="17643608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Keyboard Shortcuts for </a:t>
            </a:r>
            <a:r>
              <a:rPr lang="en-US" dirty="0" err="1" smtClean="0"/>
              <a:t>emacs</a:t>
            </a:r>
            <a:endParaRPr lang="en-US" dirty="0"/>
          </a:p>
        </p:txBody>
      </p:sp>
      <p:sp>
        <p:nvSpPr>
          <p:cNvPr id="3" name="Content Placeholder 2"/>
          <p:cNvSpPr>
            <a:spLocks noGrp="1"/>
          </p:cNvSpPr>
          <p:nvPr>
            <p:ph idx="1"/>
          </p:nvPr>
        </p:nvSpPr>
        <p:spPr/>
        <p:txBody>
          <a:bodyPr/>
          <a:lstStyle/>
          <a:p>
            <a:r>
              <a:rPr lang="en-US" dirty="0" smtClean="0"/>
              <a:t>To open a file (new or old)</a:t>
            </a:r>
          </a:p>
          <a:p>
            <a:pPr marL="457200" lvl="1" indent="0">
              <a:buNone/>
            </a:pPr>
            <a:r>
              <a:rPr lang="en-US" b="1" dirty="0" err="1" smtClean="0">
                <a:latin typeface="Courier New" panose="02070309020205020404" pitchFamily="49" charset="0"/>
                <a:cs typeface="Courier New" panose="02070309020205020404" pitchFamily="49" charset="0"/>
              </a:rPr>
              <a:t>emacs</a:t>
            </a:r>
            <a:r>
              <a:rPr lang="en-US" b="1" dirty="0" smtClean="0">
                <a:latin typeface="Courier New" panose="02070309020205020404" pitchFamily="49" charset="0"/>
                <a:cs typeface="Courier New" panose="02070309020205020404" pitchFamily="49" charset="0"/>
              </a:rPr>
              <a:t> filename_goes_here.txt</a:t>
            </a:r>
            <a:endParaRPr lang="en-US" b="1" dirty="0">
              <a:latin typeface="Courier New" panose="02070309020205020404" pitchFamily="49" charset="0"/>
              <a:cs typeface="Courier New" panose="02070309020205020404" pitchFamily="49" charset="0"/>
            </a:endParaRPr>
          </a:p>
          <a:p>
            <a:r>
              <a:rPr lang="en-US" dirty="0" smtClean="0"/>
              <a:t>To save a file</a:t>
            </a:r>
          </a:p>
          <a:p>
            <a:pPr marL="457200" lvl="1" indent="0">
              <a:buNone/>
            </a:pPr>
            <a:r>
              <a:rPr lang="en-US" b="1" dirty="0" smtClean="0">
                <a:latin typeface="Courier New" panose="02070309020205020404" pitchFamily="49" charset="0"/>
                <a:cs typeface="Courier New" panose="02070309020205020404" pitchFamily="49" charset="0"/>
              </a:rPr>
              <a:t>CTRL+X </a:t>
            </a:r>
            <a:r>
              <a:rPr lang="en-US" dirty="0" smtClean="0"/>
              <a:t>then</a:t>
            </a:r>
            <a:r>
              <a:rPr lang="en-US" b="1" dirty="0" smtClean="0">
                <a:latin typeface="Courier New" panose="02070309020205020404" pitchFamily="49" charset="0"/>
                <a:cs typeface="Courier New" panose="02070309020205020404" pitchFamily="49" charset="0"/>
              </a:rPr>
              <a:t> CTRL+S</a:t>
            </a:r>
          </a:p>
          <a:p>
            <a:r>
              <a:rPr lang="en-US" dirty="0" smtClean="0"/>
              <a:t>To save and close a file</a:t>
            </a:r>
          </a:p>
          <a:p>
            <a:pPr marL="457200" lvl="1" indent="0">
              <a:buNone/>
            </a:pPr>
            <a:r>
              <a:rPr lang="en-US" b="1" dirty="0" smtClean="0">
                <a:latin typeface="Courier New" panose="02070309020205020404" pitchFamily="49" charset="0"/>
                <a:cs typeface="Courier New" panose="02070309020205020404" pitchFamily="49" charset="0"/>
              </a:rPr>
              <a:t>CTRL+X </a:t>
            </a:r>
            <a:r>
              <a:rPr lang="en-US" dirty="0" smtClean="0"/>
              <a:t>then</a:t>
            </a:r>
            <a:r>
              <a:rPr lang="en-US" b="1" dirty="0" smtClean="0">
                <a:latin typeface="Courier New" panose="02070309020205020404" pitchFamily="49" charset="0"/>
                <a:cs typeface="Courier New" panose="02070309020205020404" pitchFamily="49" charset="0"/>
              </a:rPr>
              <a:t> CTRL+C</a:t>
            </a:r>
            <a:endParaRPr lang="en-US" dirty="0" smtClean="0"/>
          </a:p>
          <a:p>
            <a:r>
              <a:rPr lang="en-US" dirty="0" smtClean="0"/>
              <a:t>To undo</a:t>
            </a:r>
          </a:p>
          <a:p>
            <a:pPr marL="457200" lvl="1" indent="0">
              <a:buNone/>
            </a:pPr>
            <a:r>
              <a:rPr lang="en-US" b="1" dirty="0" smtClean="0">
                <a:latin typeface="Courier New" panose="02070309020205020404" pitchFamily="49" charset="0"/>
                <a:cs typeface="Courier New" panose="02070309020205020404" pitchFamily="49" charset="0"/>
              </a:rPr>
              <a:t>CTRL+_ </a:t>
            </a:r>
            <a:r>
              <a:rPr lang="en-US" dirty="0" smtClean="0"/>
              <a:t>(that “CTRL + Shift + -” for underscore)</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27</a:t>
            </a:fld>
            <a:endParaRPr lang="en-US" altLang="en-US"/>
          </a:p>
        </p:txBody>
      </p:sp>
    </p:spTree>
    <p:extLst>
      <p:ext uri="{BB962C8B-B14F-4D97-AF65-F5344CB8AC3E}">
        <p14:creationId xmlns:p14="http://schemas.microsoft.com/office/powerpoint/2010/main" val="39274196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Computers and Programs</a:t>
            </a:r>
            <a:br>
              <a:rPr lang="en-US" dirty="0" smtClean="0"/>
            </a:br>
            <a:r>
              <a:rPr lang="en-US" dirty="0" smtClean="0"/>
              <a:t>(</a:t>
            </a:r>
            <a:r>
              <a:rPr lang="en-US" dirty="0" err="1" smtClean="0"/>
              <a:t>Zelle</a:t>
            </a:r>
            <a:r>
              <a:rPr lang="en-US" dirty="0" smtClean="0"/>
              <a:t> Chapter 1)</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65524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Objectives</a:t>
            </a:r>
            <a:endParaRPr lang="en-US" dirty="0"/>
          </a:p>
        </p:txBody>
      </p:sp>
      <p:sp>
        <p:nvSpPr>
          <p:cNvPr id="3" name="Content Placeholder 2"/>
          <p:cNvSpPr>
            <a:spLocks noGrp="1"/>
          </p:cNvSpPr>
          <p:nvPr>
            <p:ph idx="1"/>
          </p:nvPr>
        </p:nvSpPr>
        <p:spPr/>
        <p:txBody>
          <a:bodyPr/>
          <a:lstStyle/>
          <a:p>
            <a:r>
              <a:rPr lang="en-US" dirty="0" smtClean="0"/>
              <a:t>To have a very basic overview of the components of a computer system</a:t>
            </a:r>
          </a:p>
          <a:p>
            <a:r>
              <a:rPr lang="en-US" dirty="0" smtClean="0"/>
              <a:t>To understand how data is represented </a:t>
            </a:r>
            <a:br>
              <a:rPr lang="en-US" dirty="0" smtClean="0"/>
            </a:br>
            <a:r>
              <a:rPr lang="en-US" dirty="0" smtClean="0"/>
              <a:t>and stored in memory</a:t>
            </a:r>
          </a:p>
          <a:p>
            <a:r>
              <a:rPr lang="en-US" dirty="0" smtClean="0"/>
              <a:t>To be aware of elements of the UMBC computing environment</a:t>
            </a:r>
          </a:p>
          <a:p>
            <a:r>
              <a:rPr lang="en-US" dirty="0" smtClean="0"/>
              <a:t>To start thinking algorithmically</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29</a:t>
            </a:fld>
            <a:endParaRPr lang="en-US" altLang="en-US"/>
          </a:p>
        </p:txBody>
      </p:sp>
    </p:spTree>
    <p:extLst>
      <p:ext uri="{BB962C8B-B14F-4D97-AF65-F5344CB8AC3E}">
        <p14:creationId xmlns:p14="http://schemas.microsoft.com/office/powerpoint/2010/main" val="2495240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Information</a:t>
            </a:r>
            <a:endParaRPr lang="en-US" dirty="0"/>
          </a:p>
        </p:txBody>
      </p:sp>
      <p:sp>
        <p:nvSpPr>
          <p:cNvPr id="3" name="Content Placeholder 2"/>
          <p:cNvSpPr>
            <a:spLocks noGrp="1"/>
          </p:cNvSpPr>
          <p:nvPr>
            <p:ph idx="1"/>
          </p:nvPr>
        </p:nvSpPr>
        <p:spPr/>
        <p:txBody>
          <a:bodyPr/>
          <a:lstStyle/>
          <a:p>
            <a:r>
              <a:rPr lang="en-US" dirty="0" smtClean="0"/>
              <a:t>First course in the CMSC intro sequence</a:t>
            </a:r>
          </a:p>
          <a:p>
            <a:pPr lvl="1"/>
            <a:r>
              <a:rPr lang="en-US" sz="3200" dirty="0" smtClean="0"/>
              <a:t>Followed by 202</a:t>
            </a:r>
          </a:p>
          <a:p>
            <a:r>
              <a:rPr lang="en-US" dirty="0" smtClean="0"/>
              <a:t>CS majors must pass with a B or better</a:t>
            </a:r>
          </a:p>
          <a:p>
            <a:r>
              <a:rPr lang="en-US" dirty="0" smtClean="0"/>
              <a:t>CMPE majors must get at least a C</a:t>
            </a:r>
          </a:p>
          <a:p>
            <a:r>
              <a:rPr lang="en-US" dirty="0" smtClean="0"/>
              <a:t>No prior programming experience needed</a:t>
            </a:r>
          </a:p>
          <a:p>
            <a:pPr lvl="1"/>
            <a:r>
              <a:rPr lang="en-US" sz="3200" dirty="0" smtClean="0"/>
              <a:t>Some may have it</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3</a:t>
            </a:fld>
            <a:endParaRPr lang="en-US" altLang="en-US"/>
          </a:p>
        </p:txBody>
      </p:sp>
    </p:spTree>
    <p:extLst>
      <p:ext uri="{BB962C8B-B14F-4D97-AF65-F5344CB8AC3E}">
        <p14:creationId xmlns:p14="http://schemas.microsoft.com/office/powerpoint/2010/main" val="9398850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Systems</a:t>
            </a:r>
            <a:endParaRPr lang="en-US" dirty="0"/>
          </a:p>
        </p:txBody>
      </p:sp>
      <p:sp>
        <p:nvSpPr>
          <p:cNvPr id="3" name="Content Placeholder 2"/>
          <p:cNvSpPr>
            <a:spLocks noGrp="1"/>
          </p:cNvSpPr>
          <p:nvPr>
            <p:ph idx="1"/>
          </p:nvPr>
        </p:nvSpPr>
        <p:spPr>
          <a:xfrm>
            <a:off x="457200" y="1805940"/>
            <a:ext cx="8229600" cy="4320223"/>
          </a:xfrm>
        </p:spPr>
        <p:txBody>
          <a:bodyPr/>
          <a:lstStyle/>
          <a:p>
            <a:r>
              <a:rPr lang="en-US" sz="2800" dirty="0" smtClean="0"/>
              <a:t>Hardware Components</a:t>
            </a:r>
          </a:p>
          <a:p>
            <a:pPr lvl="1"/>
            <a:r>
              <a:rPr lang="en-US" sz="2400" dirty="0" smtClean="0"/>
              <a:t>Central Processing Unit (CPU)</a:t>
            </a:r>
          </a:p>
          <a:p>
            <a:pPr lvl="1"/>
            <a:r>
              <a:rPr lang="en-US" sz="2400" dirty="0" smtClean="0"/>
              <a:t>Auxiliary Processors (GPU, </a:t>
            </a:r>
            <a:r>
              <a:rPr lang="en-US" sz="2400" dirty="0" err="1" smtClean="0"/>
              <a:t>etc</a:t>
            </a:r>
            <a:r>
              <a:rPr lang="en-US" sz="2400" dirty="0" smtClean="0"/>
              <a:t>)</a:t>
            </a:r>
          </a:p>
          <a:p>
            <a:pPr lvl="1"/>
            <a:r>
              <a:rPr lang="en-US" sz="2400" dirty="0" smtClean="0"/>
              <a:t>Memory</a:t>
            </a:r>
          </a:p>
          <a:p>
            <a:pPr lvl="1"/>
            <a:r>
              <a:rPr lang="en-US" sz="2400" dirty="0" smtClean="0"/>
              <a:t>Bus</a:t>
            </a:r>
          </a:p>
          <a:p>
            <a:pPr lvl="1"/>
            <a:r>
              <a:rPr lang="en-US" sz="2400" dirty="0" smtClean="0"/>
              <a:t>Network Connection</a:t>
            </a:r>
          </a:p>
          <a:p>
            <a:pPr lvl="1"/>
            <a:r>
              <a:rPr lang="en-US" sz="2400" dirty="0" smtClean="0"/>
              <a:t>External Devices: keyboard, monitor, printer</a:t>
            </a:r>
          </a:p>
          <a:p>
            <a:r>
              <a:rPr lang="en-US" sz="2800" dirty="0" smtClean="0"/>
              <a:t>Software Components</a:t>
            </a:r>
          </a:p>
          <a:p>
            <a:pPr lvl="1"/>
            <a:r>
              <a:rPr lang="en-US" sz="2400" dirty="0" smtClean="0"/>
              <a:t>Operating System: Linux, </a:t>
            </a:r>
            <a:r>
              <a:rPr lang="en-US" sz="2400" dirty="0" err="1" smtClean="0"/>
              <a:t>MacOS</a:t>
            </a:r>
            <a:r>
              <a:rPr lang="en-US" sz="2400" dirty="0" smtClean="0"/>
              <a:t>, Windows, </a:t>
            </a:r>
            <a:r>
              <a:rPr lang="en-US" sz="2400" dirty="0" err="1" smtClean="0"/>
              <a:t>etc</a:t>
            </a:r>
            <a:endParaRPr lang="en-US" sz="2400" dirty="0" smtClean="0"/>
          </a:p>
          <a:p>
            <a:pPr lvl="1"/>
            <a:r>
              <a:rPr lang="en-US" sz="2400" dirty="0" smtClean="0"/>
              <a:t>Applications</a:t>
            </a:r>
          </a:p>
          <a:p>
            <a:endParaRPr lang="en-US" sz="2800"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30</a:t>
            </a:fld>
            <a:endParaRPr lang="en-US" altLang="en-US" dirty="0"/>
          </a:p>
        </p:txBody>
      </p:sp>
    </p:spTree>
    <p:extLst>
      <p:ext uri="{BB962C8B-B14F-4D97-AF65-F5344CB8AC3E}">
        <p14:creationId xmlns:p14="http://schemas.microsoft.com/office/powerpoint/2010/main" val="7210298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Inside of a Desktop Computer</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31</a:t>
            </a:fld>
            <a:endParaRPr lang="en-US" altLang="en-US"/>
          </a:p>
        </p:txBody>
      </p:sp>
      <p:pic>
        <p:nvPicPr>
          <p:cNvPr id="5" name="Picture 2" descr="S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0611" y="1969365"/>
            <a:ext cx="6082779" cy="4424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53936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Motherboard</a:t>
            </a:r>
            <a:endParaRPr lang="en-US" dirty="0"/>
          </a:p>
        </p:txBody>
      </p:sp>
      <p:sp>
        <p:nvSpPr>
          <p:cNvPr id="3" name="Content Placeholder 2"/>
          <p:cNvSpPr>
            <a:spLocks noGrp="1"/>
          </p:cNvSpPr>
          <p:nvPr>
            <p:ph idx="1"/>
          </p:nvPr>
        </p:nvSpPr>
        <p:spPr/>
        <p:txBody>
          <a:bodyPr/>
          <a:lstStyle/>
          <a:p>
            <a:r>
              <a:rPr lang="en-US" altLang="en-US" dirty="0" smtClean="0"/>
              <a:t>CPU</a:t>
            </a:r>
          </a:p>
          <a:p>
            <a:r>
              <a:rPr lang="en-US" altLang="en-US" dirty="0" smtClean="0"/>
              <a:t>RAM</a:t>
            </a:r>
          </a:p>
          <a:p>
            <a:r>
              <a:rPr lang="en-US" altLang="en-US" dirty="0" smtClean="0"/>
              <a:t>Expansion </a:t>
            </a:r>
            <a:br>
              <a:rPr lang="en-US" altLang="en-US" dirty="0" smtClean="0"/>
            </a:br>
            <a:r>
              <a:rPr lang="en-US" altLang="en-US" dirty="0" smtClean="0"/>
              <a:t>cards and </a:t>
            </a:r>
            <a:br>
              <a:rPr lang="en-US" altLang="en-US" dirty="0" smtClean="0"/>
            </a:br>
            <a:r>
              <a:rPr lang="en-US" altLang="en-US" dirty="0" smtClean="0"/>
              <a:t>slots</a:t>
            </a:r>
          </a:p>
          <a:p>
            <a:r>
              <a:rPr lang="en-US" altLang="en-US" dirty="0" smtClean="0"/>
              <a:t>Built-in </a:t>
            </a:r>
            <a:br>
              <a:rPr lang="en-US" altLang="en-US" dirty="0" smtClean="0"/>
            </a:br>
            <a:r>
              <a:rPr lang="en-US" altLang="en-US" dirty="0" smtClean="0"/>
              <a:t>components</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32</a:t>
            </a:fld>
            <a:endParaRPr lang="en-US" altLang="en-US"/>
          </a:p>
        </p:txBody>
      </p:sp>
      <p:pic>
        <p:nvPicPr>
          <p:cNvPr id="5" name="Picture 8" descr="evans4_2_30.jpg                                                00030BC2Macintosh HD                   ABA781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1363" y="2133600"/>
            <a:ext cx="5545137"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14940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Processing Unit (CPU)</a:t>
            </a:r>
            <a:endParaRPr lang="en-US" dirty="0"/>
          </a:p>
        </p:txBody>
      </p:sp>
      <p:sp>
        <p:nvSpPr>
          <p:cNvPr id="3" name="Content Placeholder 2"/>
          <p:cNvSpPr>
            <a:spLocks noGrp="1"/>
          </p:cNvSpPr>
          <p:nvPr>
            <p:ph idx="1"/>
          </p:nvPr>
        </p:nvSpPr>
        <p:spPr/>
        <p:txBody>
          <a:bodyPr/>
          <a:lstStyle/>
          <a:p>
            <a:r>
              <a:rPr lang="en-US" altLang="en-US" dirty="0" smtClean="0"/>
              <a:t>Referred to as the “brains” of the computer</a:t>
            </a:r>
          </a:p>
          <a:p>
            <a:r>
              <a:rPr lang="en-US" altLang="en-US" dirty="0" smtClean="0"/>
              <a:t>Controls all functions of the computer</a:t>
            </a:r>
          </a:p>
          <a:p>
            <a:r>
              <a:rPr lang="en-US" altLang="en-US" dirty="0" smtClean="0"/>
              <a:t>Processes all commands and instructions</a:t>
            </a:r>
          </a:p>
          <a:p>
            <a:r>
              <a:rPr lang="en-US" altLang="en-US" dirty="0" smtClean="0"/>
              <a:t>Can perform billions of tasks per second</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33</a:t>
            </a:fld>
            <a:endParaRPr lang="en-US" altLang="en-US"/>
          </a:p>
        </p:txBody>
      </p:sp>
      <p:pic>
        <p:nvPicPr>
          <p:cNvPr id="5" name="Picture 10" descr="http://www.tweaknews.net/reviews/intel_i7_2600k_sandybridge/img/grayi7.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4913" y="4476750"/>
            <a:ext cx="2514600" cy="188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http://static.bootic.com/_pictures/1595239/intel-core-i7-2617m.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5400" y="4410075"/>
            <a:ext cx="22098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96616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 Performance Measures</a:t>
            </a:r>
            <a:endParaRPr lang="en-US" dirty="0"/>
          </a:p>
        </p:txBody>
      </p:sp>
      <p:sp>
        <p:nvSpPr>
          <p:cNvPr id="3" name="Content Placeholder 2"/>
          <p:cNvSpPr>
            <a:spLocks noGrp="1"/>
          </p:cNvSpPr>
          <p:nvPr>
            <p:ph idx="1"/>
          </p:nvPr>
        </p:nvSpPr>
        <p:spPr/>
        <p:txBody>
          <a:bodyPr/>
          <a:lstStyle/>
          <a:p>
            <a:pPr>
              <a:spcBef>
                <a:spcPct val="0"/>
              </a:spcBef>
            </a:pPr>
            <a:r>
              <a:rPr lang="en-US" altLang="en-US" dirty="0" smtClean="0"/>
              <a:t>Speed</a:t>
            </a:r>
          </a:p>
          <a:p>
            <a:pPr lvl="1">
              <a:spcBef>
                <a:spcPct val="0"/>
              </a:spcBef>
            </a:pPr>
            <a:r>
              <a:rPr lang="en-US" altLang="en-US" dirty="0" smtClean="0"/>
              <a:t>Megahertz (MHz)</a:t>
            </a:r>
          </a:p>
          <a:p>
            <a:pPr lvl="1">
              <a:spcBef>
                <a:spcPct val="0"/>
              </a:spcBef>
            </a:pPr>
            <a:r>
              <a:rPr lang="en-US" altLang="en-US" dirty="0" smtClean="0"/>
              <a:t>Gigahertz (GHz)</a:t>
            </a:r>
          </a:p>
          <a:p>
            <a:pPr>
              <a:spcBef>
                <a:spcPct val="0"/>
              </a:spcBef>
            </a:pPr>
            <a:r>
              <a:rPr lang="en-US" altLang="en-US" dirty="0" smtClean="0"/>
              <a:t>Cores</a:t>
            </a:r>
          </a:p>
          <a:p>
            <a:pPr lvl="1">
              <a:spcBef>
                <a:spcPct val="0"/>
              </a:spcBef>
            </a:pPr>
            <a:r>
              <a:rPr lang="en-US" altLang="en-US" dirty="0" smtClean="0"/>
              <a:t>Single</a:t>
            </a:r>
          </a:p>
          <a:p>
            <a:pPr lvl="1">
              <a:spcBef>
                <a:spcPct val="0"/>
              </a:spcBef>
            </a:pPr>
            <a:r>
              <a:rPr lang="en-US" altLang="en-US" dirty="0" smtClean="0"/>
              <a:t>Dual</a:t>
            </a:r>
          </a:p>
          <a:p>
            <a:pPr lvl="1">
              <a:spcBef>
                <a:spcPct val="0"/>
              </a:spcBef>
            </a:pPr>
            <a:r>
              <a:rPr lang="en-US" altLang="en-US" dirty="0" smtClean="0"/>
              <a:t>Quad</a:t>
            </a:r>
          </a:p>
          <a:p>
            <a:pPr lvl="1">
              <a:spcBef>
                <a:spcPct val="0"/>
              </a:spcBef>
            </a:pPr>
            <a:r>
              <a:rPr lang="en-US" altLang="en-US" dirty="0" smtClean="0"/>
              <a:t>Eight</a:t>
            </a:r>
          </a:p>
          <a:p>
            <a:pPr lvl="1">
              <a:spcBef>
                <a:spcPct val="0"/>
              </a:spcBef>
            </a:pPr>
            <a:r>
              <a:rPr lang="en-US" altLang="en-US" dirty="0" smtClean="0"/>
              <a:t>Hundreds?</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34</a:t>
            </a:fld>
            <a:endParaRPr lang="en-US" altLang="en-US"/>
          </a:p>
        </p:txBody>
      </p:sp>
      <p:pic>
        <p:nvPicPr>
          <p:cNvPr id="5" name="Picture 8" descr="06-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3124200"/>
            <a:ext cx="390525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60914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Numbers</a:t>
            </a:r>
            <a:endParaRPr lang="en-US" dirty="0"/>
          </a:p>
        </p:txBody>
      </p:sp>
      <p:sp>
        <p:nvSpPr>
          <p:cNvPr id="3" name="Content Placeholder 2"/>
          <p:cNvSpPr>
            <a:spLocks noGrp="1"/>
          </p:cNvSpPr>
          <p:nvPr>
            <p:ph idx="1"/>
          </p:nvPr>
        </p:nvSpPr>
        <p:spPr/>
        <p:txBody>
          <a:bodyPr/>
          <a:lstStyle/>
          <a:p>
            <a:r>
              <a:rPr lang="en-US" dirty="0" smtClean="0"/>
              <a:t>Computers store all information (code, text, images, sound,) as a binary representation</a:t>
            </a:r>
          </a:p>
          <a:p>
            <a:pPr lvl="1"/>
            <a:r>
              <a:rPr lang="en-US" dirty="0" smtClean="0"/>
              <a:t>“Binary” means only two parts: 0 and 1</a:t>
            </a:r>
            <a:endParaRPr lang="en-US" dirty="0"/>
          </a:p>
          <a:p>
            <a:pPr lvl="3"/>
            <a:endParaRPr lang="en-US" dirty="0" smtClean="0"/>
          </a:p>
          <a:p>
            <a:r>
              <a:rPr lang="en-US" dirty="0" smtClean="0"/>
              <a:t>Specific formats for each file help the computer know what type of item/object it is</a:t>
            </a:r>
          </a:p>
          <a:p>
            <a:pPr lvl="3"/>
            <a:endParaRPr lang="en-US" dirty="0"/>
          </a:p>
          <a:p>
            <a:r>
              <a:rPr lang="en-US" dirty="0" smtClean="0"/>
              <a:t>But why use binary? </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35</a:t>
            </a:fld>
            <a:endParaRPr lang="en-US" altLang="en-US"/>
          </a:p>
        </p:txBody>
      </p:sp>
    </p:spTree>
    <p:extLst>
      <p:ext uri="{BB962C8B-B14F-4D97-AF65-F5344CB8AC3E}">
        <p14:creationId xmlns:p14="http://schemas.microsoft.com/office/powerpoint/2010/main" val="329582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Decimal vs Binary</a:t>
            </a:r>
            <a:endParaRPr lang="en-US" dirty="0"/>
          </a:p>
        </p:txBody>
      </p:sp>
      <p:sp>
        <p:nvSpPr>
          <p:cNvPr id="3" name="Content Placeholder 2"/>
          <p:cNvSpPr>
            <a:spLocks noGrp="1"/>
          </p:cNvSpPr>
          <p:nvPr>
            <p:ph idx="1"/>
          </p:nvPr>
        </p:nvSpPr>
        <p:spPr/>
        <p:txBody>
          <a:bodyPr/>
          <a:lstStyle/>
          <a:p>
            <a:r>
              <a:rPr lang="en-US" dirty="0" smtClean="0"/>
              <a:t>Why do we use decimal numbers?</a:t>
            </a:r>
          </a:p>
          <a:p>
            <a:pPr lvl="1"/>
            <a:r>
              <a:rPr lang="en-US" dirty="0" smtClean="0"/>
              <a:t>Ones, tens, hundreds, thousands, etc. </a:t>
            </a:r>
          </a:p>
          <a:p>
            <a:pPr lvl="3"/>
            <a:endParaRPr lang="en-US" dirty="0"/>
          </a:p>
          <a:p>
            <a:r>
              <a:rPr lang="en-US" dirty="0" smtClean="0"/>
              <a:t>But computers don’t have fingers…</a:t>
            </a:r>
          </a:p>
          <a:p>
            <a:pPr lvl="1"/>
            <a:r>
              <a:rPr lang="en-US" dirty="0" smtClean="0"/>
              <a:t>What do they have instead?</a:t>
            </a:r>
          </a:p>
          <a:p>
            <a:endParaRPr lang="en-US" dirty="0" smtClean="0"/>
          </a:p>
          <a:p>
            <a:r>
              <a:rPr lang="en-US" dirty="0" smtClean="0"/>
              <a:t>They only have two states: “on” and “off”</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36</a:t>
            </a:fld>
            <a:endParaRPr lang="en-US" altLang="en-US"/>
          </a:p>
        </p:txBody>
      </p:sp>
    </p:spTree>
    <p:extLst>
      <p:ext uri="{BB962C8B-B14F-4D97-AF65-F5344CB8AC3E}">
        <p14:creationId xmlns:p14="http://schemas.microsoft.com/office/powerpoint/2010/main" val="45760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Decimal Example</a:t>
            </a:r>
            <a:endParaRPr lang="en-US" dirty="0"/>
          </a:p>
        </p:txBody>
      </p:sp>
      <p:sp>
        <p:nvSpPr>
          <p:cNvPr id="3" name="Content Placeholder 2"/>
          <p:cNvSpPr>
            <a:spLocks noGrp="1"/>
          </p:cNvSpPr>
          <p:nvPr>
            <p:ph idx="1"/>
          </p:nvPr>
        </p:nvSpPr>
        <p:spPr/>
        <p:txBody>
          <a:bodyPr/>
          <a:lstStyle/>
          <a:p>
            <a:r>
              <a:rPr lang="en-US" dirty="0" smtClean="0"/>
              <a:t>How do we represent a number like 50,932?</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37</a:t>
            </a:fld>
            <a:endParaRPr lang="en-US" altLang="en-US"/>
          </a:p>
        </p:txBody>
      </p:sp>
      <p:sp>
        <p:nvSpPr>
          <p:cNvPr id="6" name="Rectangle 5"/>
          <p:cNvSpPr/>
          <p:nvPr/>
        </p:nvSpPr>
        <p:spPr>
          <a:xfrm>
            <a:off x="421106" y="3769069"/>
            <a:ext cx="950494" cy="993136"/>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1"/>
                </a:solidFill>
              </a:rPr>
              <a:t>5</a:t>
            </a:r>
            <a:endParaRPr lang="en-US" sz="4000" dirty="0">
              <a:solidFill>
                <a:schemeClr val="tx1"/>
              </a:solidFill>
            </a:endParaRPr>
          </a:p>
        </p:txBody>
      </p:sp>
      <p:sp>
        <p:nvSpPr>
          <p:cNvPr id="7" name="TextBox 6"/>
          <p:cNvSpPr txBox="1"/>
          <p:nvPr/>
        </p:nvSpPr>
        <p:spPr>
          <a:xfrm>
            <a:off x="445169" y="4762205"/>
            <a:ext cx="902368" cy="646331"/>
          </a:xfrm>
          <a:prstGeom prst="rect">
            <a:avLst/>
          </a:prstGeom>
          <a:noFill/>
        </p:spPr>
        <p:txBody>
          <a:bodyPr wrap="square" rtlCol="0">
            <a:spAutoFit/>
          </a:bodyPr>
          <a:lstStyle/>
          <a:p>
            <a:pPr algn="ctr"/>
            <a:r>
              <a:rPr lang="en-US" sz="3600" dirty="0" smtClean="0"/>
              <a:t>10</a:t>
            </a:r>
            <a:r>
              <a:rPr lang="en-US" sz="3600" baseline="30000" dirty="0" smtClean="0"/>
              <a:t>4</a:t>
            </a:r>
            <a:endParaRPr lang="en-US" sz="3600" baseline="30000" dirty="0"/>
          </a:p>
        </p:txBody>
      </p:sp>
      <p:sp>
        <p:nvSpPr>
          <p:cNvPr id="9" name="Rectangle 8"/>
          <p:cNvSpPr/>
          <p:nvPr/>
        </p:nvSpPr>
        <p:spPr>
          <a:xfrm>
            <a:off x="1371601" y="3769069"/>
            <a:ext cx="950494" cy="994806"/>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1"/>
                </a:solidFill>
              </a:rPr>
              <a:t>0</a:t>
            </a:r>
            <a:endParaRPr lang="en-US" sz="4000" dirty="0">
              <a:solidFill>
                <a:schemeClr val="tx1"/>
              </a:solidFill>
            </a:endParaRPr>
          </a:p>
        </p:txBody>
      </p:sp>
      <p:sp>
        <p:nvSpPr>
          <p:cNvPr id="10" name="TextBox 9"/>
          <p:cNvSpPr txBox="1"/>
          <p:nvPr/>
        </p:nvSpPr>
        <p:spPr>
          <a:xfrm>
            <a:off x="1395664" y="4763875"/>
            <a:ext cx="902368" cy="646331"/>
          </a:xfrm>
          <a:prstGeom prst="rect">
            <a:avLst/>
          </a:prstGeom>
          <a:noFill/>
        </p:spPr>
        <p:txBody>
          <a:bodyPr wrap="square" rtlCol="0">
            <a:spAutoFit/>
          </a:bodyPr>
          <a:lstStyle/>
          <a:p>
            <a:pPr algn="ctr"/>
            <a:r>
              <a:rPr lang="en-US" sz="3600" dirty="0" smtClean="0"/>
              <a:t>10</a:t>
            </a:r>
            <a:r>
              <a:rPr lang="en-US" sz="3600" baseline="30000" dirty="0"/>
              <a:t>3</a:t>
            </a:r>
          </a:p>
        </p:txBody>
      </p:sp>
      <p:sp>
        <p:nvSpPr>
          <p:cNvPr id="12" name="Rectangle 11"/>
          <p:cNvSpPr/>
          <p:nvPr/>
        </p:nvSpPr>
        <p:spPr>
          <a:xfrm>
            <a:off x="2321782" y="3769069"/>
            <a:ext cx="950494" cy="994806"/>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1"/>
                </a:solidFill>
              </a:rPr>
              <a:t>9</a:t>
            </a:r>
            <a:endParaRPr lang="en-US" sz="4000" dirty="0">
              <a:solidFill>
                <a:schemeClr val="tx1"/>
              </a:solidFill>
            </a:endParaRPr>
          </a:p>
        </p:txBody>
      </p:sp>
      <p:sp>
        <p:nvSpPr>
          <p:cNvPr id="13" name="TextBox 12"/>
          <p:cNvSpPr txBox="1"/>
          <p:nvPr/>
        </p:nvSpPr>
        <p:spPr>
          <a:xfrm>
            <a:off x="2345845" y="4763875"/>
            <a:ext cx="902368" cy="646331"/>
          </a:xfrm>
          <a:prstGeom prst="rect">
            <a:avLst/>
          </a:prstGeom>
          <a:noFill/>
        </p:spPr>
        <p:txBody>
          <a:bodyPr wrap="square" rtlCol="0">
            <a:spAutoFit/>
          </a:bodyPr>
          <a:lstStyle/>
          <a:p>
            <a:pPr algn="ctr"/>
            <a:r>
              <a:rPr lang="en-US" sz="3600" dirty="0" smtClean="0"/>
              <a:t>10</a:t>
            </a:r>
            <a:r>
              <a:rPr lang="en-US" sz="3600" baseline="30000" dirty="0"/>
              <a:t>2</a:t>
            </a:r>
          </a:p>
        </p:txBody>
      </p:sp>
      <p:sp>
        <p:nvSpPr>
          <p:cNvPr id="15" name="Rectangle 14"/>
          <p:cNvSpPr/>
          <p:nvPr/>
        </p:nvSpPr>
        <p:spPr>
          <a:xfrm>
            <a:off x="3272276" y="3769069"/>
            <a:ext cx="950494" cy="994806"/>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1"/>
                </a:solidFill>
              </a:rPr>
              <a:t>3</a:t>
            </a:r>
            <a:endParaRPr lang="en-US" sz="4000" dirty="0">
              <a:solidFill>
                <a:schemeClr val="tx1"/>
              </a:solidFill>
            </a:endParaRPr>
          </a:p>
        </p:txBody>
      </p:sp>
      <p:sp>
        <p:nvSpPr>
          <p:cNvPr id="16" name="TextBox 15"/>
          <p:cNvSpPr txBox="1"/>
          <p:nvPr/>
        </p:nvSpPr>
        <p:spPr>
          <a:xfrm>
            <a:off x="3296339" y="4763875"/>
            <a:ext cx="902368" cy="646331"/>
          </a:xfrm>
          <a:prstGeom prst="rect">
            <a:avLst/>
          </a:prstGeom>
          <a:noFill/>
        </p:spPr>
        <p:txBody>
          <a:bodyPr wrap="square" rtlCol="0">
            <a:spAutoFit/>
          </a:bodyPr>
          <a:lstStyle/>
          <a:p>
            <a:pPr algn="ctr"/>
            <a:r>
              <a:rPr lang="en-US" sz="3600" dirty="0" smtClean="0"/>
              <a:t>10</a:t>
            </a:r>
            <a:r>
              <a:rPr lang="en-US" sz="3600" baseline="30000" dirty="0"/>
              <a:t>1</a:t>
            </a:r>
          </a:p>
        </p:txBody>
      </p:sp>
      <p:sp>
        <p:nvSpPr>
          <p:cNvPr id="18" name="Rectangle 17"/>
          <p:cNvSpPr/>
          <p:nvPr/>
        </p:nvSpPr>
        <p:spPr>
          <a:xfrm>
            <a:off x="4227197" y="3769069"/>
            <a:ext cx="950494" cy="994806"/>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1"/>
                </a:solidFill>
              </a:rPr>
              <a:t>2</a:t>
            </a:r>
            <a:endParaRPr lang="en-US" sz="4000" dirty="0">
              <a:solidFill>
                <a:schemeClr val="tx1"/>
              </a:solidFill>
            </a:endParaRPr>
          </a:p>
        </p:txBody>
      </p:sp>
      <p:sp>
        <p:nvSpPr>
          <p:cNvPr id="19" name="TextBox 18"/>
          <p:cNvSpPr txBox="1"/>
          <p:nvPr/>
        </p:nvSpPr>
        <p:spPr>
          <a:xfrm>
            <a:off x="4251260" y="4763875"/>
            <a:ext cx="902368" cy="646331"/>
          </a:xfrm>
          <a:prstGeom prst="rect">
            <a:avLst/>
          </a:prstGeom>
          <a:noFill/>
        </p:spPr>
        <p:txBody>
          <a:bodyPr wrap="square" rtlCol="0">
            <a:spAutoFit/>
          </a:bodyPr>
          <a:lstStyle/>
          <a:p>
            <a:pPr algn="ctr"/>
            <a:r>
              <a:rPr lang="en-US" sz="3600" dirty="0" smtClean="0"/>
              <a:t>10</a:t>
            </a:r>
            <a:r>
              <a:rPr lang="en-US" sz="3600" baseline="30000" dirty="0"/>
              <a:t>0</a:t>
            </a:r>
          </a:p>
        </p:txBody>
      </p:sp>
      <p:sp>
        <p:nvSpPr>
          <p:cNvPr id="20" name="TextBox 19"/>
          <p:cNvSpPr txBox="1"/>
          <p:nvPr/>
        </p:nvSpPr>
        <p:spPr>
          <a:xfrm rot="18900000">
            <a:off x="193122" y="2953856"/>
            <a:ext cx="2380187" cy="400110"/>
          </a:xfrm>
          <a:prstGeom prst="rect">
            <a:avLst/>
          </a:prstGeom>
          <a:noFill/>
        </p:spPr>
        <p:txBody>
          <a:bodyPr wrap="square" rtlCol="0">
            <a:spAutoFit/>
          </a:bodyPr>
          <a:lstStyle/>
          <a:p>
            <a:pPr algn="ctr"/>
            <a:r>
              <a:rPr lang="en-US" sz="2000" dirty="0" smtClean="0"/>
              <a:t>ten thousands</a:t>
            </a:r>
            <a:endParaRPr lang="en-US" sz="2000" baseline="30000" dirty="0"/>
          </a:p>
        </p:txBody>
      </p:sp>
      <p:sp>
        <p:nvSpPr>
          <p:cNvPr id="21" name="TextBox 20"/>
          <p:cNvSpPr txBox="1"/>
          <p:nvPr/>
        </p:nvSpPr>
        <p:spPr>
          <a:xfrm rot="18900000">
            <a:off x="1265082" y="3103875"/>
            <a:ext cx="1794034" cy="400110"/>
          </a:xfrm>
          <a:prstGeom prst="rect">
            <a:avLst/>
          </a:prstGeom>
          <a:noFill/>
        </p:spPr>
        <p:txBody>
          <a:bodyPr wrap="square" rtlCol="0">
            <a:spAutoFit/>
          </a:bodyPr>
          <a:lstStyle/>
          <a:p>
            <a:pPr algn="ctr"/>
            <a:r>
              <a:rPr lang="en-US" sz="2000" dirty="0" smtClean="0"/>
              <a:t>thousands</a:t>
            </a:r>
            <a:endParaRPr lang="en-US" sz="2000" baseline="30000" dirty="0"/>
          </a:p>
        </p:txBody>
      </p:sp>
      <p:sp>
        <p:nvSpPr>
          <p:cNvPr id="22" name="TextBox 21"/>
          <p:cNvSpPr txBox="1"/>
          <p:nvPr/>
        </p:nvSpPr>
        <p:spPr>
          <a:xfrm rot="18900000">
            <a:off x="2301259" y="3121489"/>
            <a:ext cx="1206813" cy="400110"/>
          </a:xfrm>
          <a:prstGeom prst="rect">
            <a:avLst/>
          </a:prstGeom>
          <a:noFill/>
        </p:spPr>
        <p:txBody>
          <a:bodyPr wrap="square" rtlCol="0">
            <a:spAutoFit/>
          </a:bodyPr>
          <a:lstStyle/>
          <a:p>
            <a:pPr algn="ctr"/>
            <a:r>
              <a:rPr lang="en-US" sz="2000" dirty="0" smtClean="0"/>
              <a:t>hundreds</a:t>
            </a:r>
            <a:endParaRPr lang="en-US" sz="2000" baseline="30000" dirty="0"/>
          </a:p>
        </p:txBody>
      </p:sp>
      <p:sp>
        <p:nvSpPr>
          <p:cNvPr id="23" name="TextBox 22"/>
          <p:cNvSpPr txBox="1"/>
          <p:nvPr/>
        </p:nvSpPr>
        <p:spPr>
          <a:xfrm rot="18900000">
            <a:off x="3367589" y="3300863"/>
            <a:ext cx="902368" cy="400110"/>
          </a:xfrm>
          <a:prstGeom prst="rect">
            <a:avLst/>
          </a:prstGeom>
          <a:noFill/>
        </p:spPr>
        <p:txBody>
          <a:bodyPr wrap="square" rtlCol="0">
            <a:spAutoFit/>
          </a:bodyPr>
          <a:lstStyle/>
          <a:p>
            <a:pPr algn="ctr"/>
            <a:r>
              <a:rPr lang="en-US" sz="2000" dirty="0" smtClean="0"/>
              <a:t>tens</a:t>
            </a:r>
            <a:endParaRPr lang="en-US" sz="2000" baseline="30000" dirty="0"/>
          </a:p>
        </p:txBody>
      </p:sp>
      <p:sp>
        <p:nvSpPr>
          <p:cNvPr id="24" name="TextBox 23"/>
          <p:cNvSpPr txBox="1"/>
          <p:nvPr/>
        </p:nvSpPr>
        <p:spPr>
          <a:xfrm rot="18900000">
            <a:off x="4310635" y="3300863"/>
            <a:ext cx="902368" cy="400110"/>
          </a:xfrm>
          <a:prstGeom prst="rect">
            <a:avLst/>
          </a:prstGeom>
          <a:noFill/>
        </p:spPr>
        <p:txBody>
          <a:bodyPr wrap="square" rtlCol="0">
            <a:spAutoFit/>
          </a:bodyPr>
          <a:lstStyle/>
          <a:p>
            <a:pPr algn="ctr"/>
            <a:r>
              <a:rPr lang="en-US" sz="2000" dirty="0" smtClean="0"/>
              <a:t>ones</a:t>
            </a:r>
            <a:endParaRPr lang="en-US" sz="2000" baseline="30000" dirty="0"/>
          </a:p>
        </p:txBody>
      </p:sp>
      <p:sp>
        <p:nvSpPr>
          <p:cNvPr id="25" name="TextBox 24"/>
          <p:cNvSpPr txBox="1"/>
          <p:nvPr/>
        </p:nvSpPr>
        <p:spPr>
          <a:xfrm>
            <a:off x="262878" y="5560936"/>
            <a:ext cx="5349938" cy="646331"/>
          </a:xfrm>
          <a:prstGeom prst="rect">
            <a:avLst/>
          </a:prstGeom>
          <a:noFill/>
        </p:spPr>
        <p:txBody>
          <a:bodyPr wrap="square" rtlCol="0">
            <a:spAutoFit/>
          </a:bodyPr>
          <a:lstStyle/>
          <a:p>
            <a:r>
              <a:rPr lang="en-US" sz="3600" dirty="0" smtClean="0"/>
              <a:t>Decimal uses 10 digits, so…</a:t>
            </a:r>
            <a:endParaRPr lang="en-US" sz="3600" baseline="30000" dirty="0"/>
          </a:p>
        </p:txBody>
      </p:sp>
      <p:sp>
        <p:nvSpPr>
          <p:cNvPr id="26" name="TextBox 25"/>
          <p:cNvSpPr txBox="1"/>
          <p:nvPr/>
        </p:nvSpPr>
        <p:spPr>
          <a:xfrm>
            <a:off x="5612816" y="2619632"/>
            <a:ext cx="3395259" cy="3395801"/>
          </a:xfrm>
          <a:prstGeom prst="rect">
            <a:avLst/>
          </a:prstGeom>
          <a:noFill/>
        </p:spPr>
        <p:txBody>
          <a:bodyPr wrap="square" rtlCol="0">
            <a:spAutoFit/>
          </a:bodyPr>
          <a:lstStyle/>
          <a:p>
            <a:r>
              <a:rPr lang="en-US" sz="2800" b="1" dirty="0" smtClean="0">
                <a:latin typeface="Courier New" panose="02070309020205020404" pitchFamily="49" charset="0"/>
                <a:cs typeface="Courier New" panose="02070309020205020404" pitchFamily="49" charset="0"/>
              </a:rPr>
              <a:t>2 x 10</a:t>
            </a:r>
            <a:r>
              <a:rPr lang="en-US" sz="2800" b="1" baseline="30000" dirty="0" smtClean="0">
                <a:latin typeface="Courier New" panose="02070309020205020404" pitchFamily="49" charset="0"/>
                <a:cs typeface="Courier New" panose="02070309020205020404" pitchFamily="49" charset="0"/>
              </a:rPr>
              <a:t>0</a:t>
            </a:r>
            <a:r>
              <a:rPr lang="en-US" sz="2800" b="1" dirty="0" smtClean="0">
                <a:latin typeface="Courier New" panose="02070309020205020404" pitchFamily="49" charset="0"/>
                <a:cs typeface="Courier New" panose="02070309020205020404" pitchFamily="49" charset="0"/>
              </a:rPr>
              <a:t> =     2</a:t>
            </a:r>
          </a:p>
          <a:p>
            <a:r>
              <a:rPr lang="en-US" sz="2800" b="1" dirty="0" smtClean="0">
                <a:latin typeface="Courier New" panose="02070309020205020404" pitchFamily="49" charset="0"/>
                <a:cs typeface="Courier New" panose="02070309020205020404" pitchFamily="49" charset="0"/>
              </a:rPr>
              <a:t>3 x 10</a:t>
            </a:r>
            <a:r>
              <a:rPr lang="en-US" sz="2800" b="1" baseline="30000" dirty="0" smtClean="0">
                <a:latin typeface="Courier New" panose="02070309020205020404" pitchFamily="49" charset="0"/>
                <a:cs typeface="Courier New" panose="02070309020205020404" pitchFamily="49" charset="0"/>
              </a:rPr>
              <a:t>1</a:t>
            </a:r>
            <a:r>
              <a:rPr lang="en-US" sz="2800" b="1" dirty="0" smtClean="0">
                <a:latin typeface="Courier New" panose="02070309020205020404" pitchFamily="49" charset="0"/>
                <a:cs typeface="Courier New" panose="02070309020205020404" pitchFamily="49" charset="0"/>
              </a:rPr>
              <a:t> =    30</a:t>
            </a:r>
          </a:p>
          <a:p>
            <a:r>
              <a:rPr lang="en-US" sz="2800" b="1" dirty="0" smtClean="0">
                <a:latin typeface="Courier New" panose="02070309020205020404" pitchFamily="49" charset="0"/>
                <a:cs typeface="Courier New" panose="02070309020205020404" pitchFamily="49" charset="0"/>
              </a:rPr>
              <a:t>9 x 10</a:t>
            </a:r>
            <a:r>
              <a:rPr lang="en-US" sz="2800" b="1" baseline="30000" dirty="0" smtClean="0">
                <a:latin typeface="Courier New" panose="02070309020205020404" pitchFamily="49" charset="0"/>
                <a:cs typeface="Courier New" panose="02070309020205020404" pitchFamily="49" charset="0"/>
              </a:rPr>
              <a:t>2</a:t>
            </a:r>
            <a:r>
              <a:rPr lang="en-US" sz="2800" b="1" dirty="0" smtClean="0">
                <a:latin typeface="Courier New" panose="02070309020205020404" pitchFamily="49" charset="0"/>
                <a:cs typeface="Courier New" panose="02070309020205020404" pitchFamily="49" charset="0"/>
              </a:rPr>
              <a:t> =   900</a:t>
            </a:r>
          </a:p>
          <a:p>
            <a:r>
              <a:rPr lang="en-US" sz="2800" b="1" dirty="0" smtClean="0">
                <a:latin typeface="Courier New" panose="02070309020205020404" pitchFamily="49" charset="0"/>
                <a:cs typeface="Courier New" panose="02070309020205020404" pitchFamily="49" charset="0"/>
              </a:rPr>
              <a:t>0 x 10</a:t>
            </a:r>
            <a:r>
              <a:rPr lang="en-US" sz="2800" b="1" baseline="30000" dirty="0" smtClean="0">
                <a:latin typeface="Courier New" panose="02070309020205020404" pitchFamily="49" charset="0"/>
                <a:cs typeface="Courier New" panose="02070309020205020404" pitchFamily="49" charset="0"/>
              </a:rPr>
              <a:t>3</a:t>
            </a:r>
            <a:r>
              <a:rPr lang="en-US" sz="2800" b="1" dirty="0" smtClean="0">
                <a:latin typeface="Courier New" panose="02070309020205020404" pitchFamily="49" charset="0"/>
                <a:cs typeface="Courier New" panose="02070309020205020404" pitchFamily="49" charset="0"/>
              </a:rPr>
              <a:t> =  0000</a:t>
            </a:r>
          </a:p>
          <a:p>
            <a:r>
              <a:rPr lang="en-US" sz="2800" b="1" dirty="0" smtClean="0">
                <a:latin typeface="Courier New" panose="02070309020205020404" pitchFamily="49" charset="0"/>
                <a:cs typeface="Courier New" panose="02070309020205020404" pitchFamily="49" charset="0"/>
              </a:rPr>
              <a:t>5 x 10</a:t>
            </a:r>
            <a:r>
              <a:rPr lang="en-US" sz="2800" b="1" baseline="30000" dirty="0" smtClean="0">
                <a:latin typeface="Courier New" panose="02070309020205020404" pitchFamily="49" charset="0"/>
                <a:cs typeface="Courier New" panose="02070309020205020404" pitchFamily="49" charset="0"/>
              </a:rPr>
              <a:t>4</a:t>
            </a:r>
            <a:r>
              <a:rPr lang="en-US" sz="2800" b="1" dirty="0" smtClean="0">
                <a:latin typeface="Courier New" panose="02070309020205020404" pitchFamily="49" charset="0"/>
                <a:cs typeface="Courier New" panose="02070309020205020404" pitchFamily="49" charset="0"/>
              </a:rPr>
              <a:t> = 50000</a:t>
            </a:r>
          </a:p>
          <a:p>
            <a:r>
              <a:rPr lang="en-US" sz="2800" b="1" dirty="0">
                <a:latin typeface="Courier New" panose="02070309020205020404" pitchFamily="49" charset="0"/>
                <a:cs typeface="Courier New" panose="02070309020205020404" pitchFamily="49" charset="0"/>
              </a:rPr>
              <a:t> </a:t>
            </a:r>
            <a:r>
              <a:rPr lang="en-US" sz="2800" b="1" dirty="0" smtClean="0">
                <a:latin typeface="Courier New" panose="02070309020205020404" pitchFamily="49" charset="0"/>
                <a:cs typeface="Courier New" panose="02070309020205020404" pitchFamily="49" charset="0"/>
              </a:rPr>
              <a:t>        ------</a:t>
            </a:r>
          </a:p>
          <a:p>
            <a:r>
              <a:rPr lang="en-US" sz="2800" b="1" dirty="0">
                <a:latin typeface="Courier New" panose="02070309020205020404" pitchFamily="49" charset="0"/>
                <a:cs typeface="Courier New" panose="02070309020205020404" pitchFamily="49" charset="0"/>
              </a:rPr>
              <a:t> </a:t>
            </a:r>
            <a:r>
              <a:rPr lang="en-US" sz="2800" b="1" dirty="0" smtClean="0">
                <a:latin typeface="Courier New" panose="02070309020205020404" pitchFamily="49" charset="0"/>
                <a:cs typeface="Courier New" panose="02070309020205020404" pitchFamily="49" charset="0"/>
              </a:rPr>
              <a:t>Total:   50932</a:t>
            </a:r>
          </a:p>
          <a:p>
            <a:endParaRPr lang="en-US" sz="2800" b="1" baseline="30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38107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6">
                                            <p:txEl>
                                              <p:pRg st="1" end="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6">
                                            <p:txEl>
                                              <p:pRg st="3" end="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6">
                                            <p:txEl>
                                              <p:pRg st="4" end="4"/>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6">
                                            <p:txEl>
                                              <p:pRg st="5" end="5"/>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animBg="1"/>
      <p:bldP spid="10" grpId="0"/>
      <p:bldP spid="12" grpId="0" animBg="1"/>
      <p:bldP spid="13" grpId="0"/>
      <p:bldP spid="15" grpId="0" animBg="1"/>
      <p:bldP spid="16" grpId="0"/>
      <p:bldP spid="18" grpId="0" animBg="1"/>
      <p:bldP spid="19" grpId="0"/>
      <p:bldP spid="20" grpId="0"/>
      <p:bldP spid="21" grpId="0"/>
      <p:bldP spid="22" grpId="0"/>
      <p:bldP spid="23" grpId="0"/>
      <p:bldP spid="24" grpId="0"/>
      <p:bldP spid="25" grpId="0"/>
      <p:bldP spid="26" grpId="0" build="p" advAuto="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Decimal Example</a:t>
            </a:r>
            <a:endParaRPr lang="en-US" dirty="0"/>
          </a:p>
        </p:txBody>
      </p:sp>
      <p:sp>
        <p:nvSpPr>
          <p:cNvPr id="3" name="Content Placeholder 2"/>
          <p:cNvSpPr>
            <a:spLocks noGrp="1"/>
          </p:cNvSpPr>
          <p:nvPr>
            <p:ph idx="1"/>
          </p:nvPr>
        </p:nvSpPr>
        <p:spPr/>
        <p:txBody>
          <a:bodyPr/>
          <a:lstStyle/>
          <a:p>
            <a:r>
              <a:rPr lang="en-US" dirty="0" smtClean="0"/>
              <a:t>Let’s do the same with 10110 in binary</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38</a:t>
            </a:fld>
            <a:endParaRPr lang="en-US" altLang="en-US"/>
          </a:p>
        </p:txBody>
      </p:sp>
      <p:sp>
        <p:nvSpPr>
          <p:cNvPr id="6" name="Rectangle 5"/>
          <p:cNvSpPr/>
          <p:nvPr/>
        </p:nvSpPr>
        <p:spPr>
          <a:xfrm>
            <a:off x="421106" y="3769069"/>
            <a:ext cx="950494" cy="993136"/>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1"/>
                </a:solidFill>
              </a:rPr>
              <a:t>1</a:t>
            </a:r>
            <a:endParaRPr lang="en-US" sz="4000" dirty="0">
              <a:solidFill>
                <a:schemeClr val="tx1"/>
              </a:solidFill>
            </a:endParaRPr>
          </a:p>
        </p:txBody>
      </p:sp>
      <p:sp>
        <p:nvSpPr>
          <p:cNvPr id="7" name="TextBox 6"/>
          <p:cNvSpPr txBox="1"/>
          <p:nvPr/>
        </p:nvSpPr>
        <p:spPr>
          <a:xfrm>
            <a:off x="445169" y="4762205"/>
            <a:ext cx="902368" cy="646331"/>
          </a:xfrm>
          <a:prstGeom prst="rect">
            <a:avLst/>
          </a:prstGeom>
          <a:noFill/>
        </p:spPr>
        <p:txBody>
          <a:bodyPr wrap="square" rtlCol="0">
            <a:spAutoFit/>
          </a:bodyPr>
          <a:lstStyle/>
          <a:p>
            <a:pPr algn="ctr"/>
            <a:r>
              <a:rPr lang="en-US" sz="3600" dirty="0"/>
              <a:t>2</a:t>
            </a:r>
            <a:r>
              <a:rPr lang="en-US" sz="3600" baseline="30000" dirty="0" smtClean="0"/>
              <a:t>4</a:t>
            </a:r>
            <a:endParaRPr lang="en-US" sz="3600" baseline="30000" dirty="0"/>
          </a:p>
        </p:txBody>
      </p:sp>
      <p:sp>
        <p:nvSpPr>
          <p:cNvPr id="9" name="Rectangle 8"/>
          <p:cNvSpPr/>
          <p:nvPr/>
        </p:nvSpPr>
        <p:spPr>
          <a:xfrm>
            <a:off x="1371601" y="3769069"/>
            <a:ext cx="950494" cy="994806"/>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1"/>
                </a:solidFill>
              </a:rPr>
              <a:t>0</a:t>
            </a:r>
            <a:endParaRPr lang="en-US" sz="4000" dirty="0">
              <a:solidFill>
                <a:schemeClr val="tx1"/>
              </a:solidFill>
            </a:endParaRPr>
          </a:p>
        </p:txBody>
      </p:sp>
      <p:sp>
        <p:nvSpPr>
          <p:cNvPr id="10" name="TextBox 9"/>
          <p:cNvSpPr txBox="1"/>
          <p:nvPr/>
        </p:nvSpPr>
        <p:spPr>
          <a:xfrm>
            <a:off x="1395664" y="4763875"/>
            <a:ext cx="902368" cy="646331"/>
          </a:xfrm>
          <a:prstGeom prst="rect">
            <a:avLst/>
          </a:prstGeom>
          <a:noFill/>
        </p:spPr>
        <p:txBody>
          <a:bodyPr wrap="square" rtlCol="0">
            <a:spAutoFit/>
          </a:bodyPr>
          <a:lstStyle/>
          <a:p>
            <a:pPr algn="ctr"/>
            <a:r>
              <a:rPr lang="en-US" sz="3600" dirty="0" smtClean="0"/>
              <a:t>2</a:t>
            </a:r>
            <a:r>
              <a:rPr lang="en-US" sz="3600" baseline="30000" dirty="0" smtClean="0"/>
              <a:t>3</a:t>
            </a:r>
            <a:endParaRPr lang="en-US" sz="3600" baseline="30000" dirty="0"/>
          </a:p>
        </p:txBody>
      </p:sp>
      <p:sp>
        <p:nvSpPr>
          <p:cNvPr id="12" name="Rectangle 11"/>
          <p:cNvSpPr/>
          <p:nvPr/>
        </p:nvSpPr>
        <p:spPr>
          <a:xfrm>
            <a:off x="2321782" y="3769069"/>
            <a:ext cx="950494" cy="994806"/>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1"/>
                </a:solidFill>
              </a:rPr>
              <a:t>1</a:t>
            </a:r>
            <a:endParaRPr lang="en-US" sz="4000" dirty="0">
              <a:solidFill>
                <a:schemeClr val="tx1"/>
              </a:solidFill>
            </a:endParaRPr>
          </a:p>
        </p:txBody>
      </p:sp>
      <p:sp>
        <p:nvSpPr>
          <p:cNvPr id="13" name="TextBox 12"/>
          <p:cNvSpPr txBox="1"/>
          <p:nvPr/>
        </p:nvSpPr>
        <p:spPr>
          <a:xfrm>
            <a:off x="2345845" y="4763875"/>
            <a:ext cx="902368" cy="646331"/>
          </a:xfrm>
          <a:prstGeom prst="rect">
            <a:avLst/>
          </a:prstGeom>
          <a:noFill/>
        </p:spPr>
        <p:txBody>
          <a:bodyPr wrap="square" rtlCol="0">
            <a:spAutoFit/>
          </a:bodyPr>
          <a:lstStyle/>
          <a:p>
            <a:pPr algn="ctr"/>
            <a:r>
              <a:rPr lang="en-US" sz="3600" dirty="0" smtClean="0"/>
              <a:t>2</a:t>
            </a:r>
            <a:r>
              <a:rPr lang="en-US" sz="3600" baseline="30000" dirty="0" smtClean="0"/>
              <a:t>2</a:t>
            </a:r>
            <a:endParaRPr lang="en-US" sz="3600" baseline="30000" dirty="0"/>
          </a:p>
        </p:txBody>
      </p:sp>
      <p:sp>
        <p:nvSpPr>
          <p:cNvPr id="15" name="Rectangle 14"/>
          <p:cNvSpPr/>
          <p:nvPr/>
        </p:nvSpPr>
        <p:spPr>
          <a:xfrm>
            <a:off x="3272276" y="3769069"/>
            <a:ext cx="950494" cy="994806"/>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1"/>
                </a:solidFill>
              </a:rPr>
              <a:t>1</a:t>
            </a:r>
            <a:endParaRPr lang="en-US" sz="4000" dirty="0">
              <a:solidFill>
                <a:schemeClr val="tx1"/>
              </a:solidFill>
            </a:endParaRPr>
          </a:p>
        </p:txBody>
      </p:sp>
      <p:sp>
        <p:nvSpPr>
          <p:cNvPr id="16" name="TextBox 15"/>
          <p:cNvSpPr txBox="1"/>
          <p:nvPr/>
        </p:nvSpPr>
        <p:spPr>
          <a:xfrm>
            <a:off x="3296339" y="4763875"/>
            <a:ext cx="902368" cy="646331"/>
          </a:xfrm>
          <a:prstGeom prst="rect">
            <a:avLst/>
          </a:prstGeom>
          <a:noFill/>
        </p:spPr>
        <p:txBody>
          <a:bodyPr wrap="square" rtlCol="0">
            <a:spAutoFit/>
          </a:bodyPr>
          <a:lstStyle/>
          <a:p>
            <a:pPr algn="ctr"/>
            <a:r>
              <a:rPr lang="en-US" sz="3600" dirty="0" smtClean="0"/>
              <a:t>2</a:t>
            </a:r>
            <a:r>
              <a:rPr lang="en-US" sz="3600" baseline="30000" dirty="0" smtClean="0"/>
              <a:t>1</a:t>
            </a:r>
            <a:endParaRPr lang="en-US" sz="3600" baseline="30000" dirty="0"/>
          </a:p>
        </p:txBody>
      </p:sp>
      <p:sp>
        <p:nvSpPr>
          <p:cNvPr id="18" name="Rectangle 17"/>
          <p:cNvSpPr/>
          <p:nvPr/>
        </p:nvSpPr>
        <p:spPr>
          <a:xfrm>
            <a:off x="4227197" y="3769069"/>
            <a:ext cx="950494" cy="994806"/>
          </a:xfrm>
          <a:prstGeom prst="rect">
            <a:avLst/>
          </a:prstGeom>
          <a:solidFill>
            <a:schemeClr val="bg1"/>
          </a:solid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smtClean="0">
                <a:solidFill>
                  <a:schemeClr val="tx1"/>
                </a:solidFill>
              </a:rPr>
              <a:t>0</a:t>
            </a:r>
            <a:endParaRPr lang="en-US" sz="4000" dirty="0">
              <a:solidFill>
                <a:schemeClr val="tx1"/>
              </a:solidFill>
            </a:endParaRPr>
          </a:p>
        </p:txBody>
      </p:sp>
      <p:sp>
        <p:nvSpPr>
          <p:cNvPr id="19" name="TextBox 18"/>
          <p:cNvSpPr txBox="1"/>
          <p:nvPr/>
        </p:nvSpPr>
        <p:spPr>
          <a:xfrm>
            <a:off x="4251260" y="4763875"/>
            <a:ext cx="902368" cy="646331"/>
          </a:xfrm>
          <a:prstGeom prst="rect">
            <a:avLst/>
          </a:prstGeom>
          <a:noFill/>
        </p:spPr>
        <p:txBody>
          <a:bodyPr wrap="square" rtlCol="0">
            <a:spAutoFit/>
          </a:bodyPr>
          <a:lstStyle/>
          <a:p>
            <a:pPr algn="ctr"/>
            <a:r>
              <a:rPr lang="en-US" sz="3600" dirty="0" smtClean="0"/>
              <a:t>2</a:t>
            </a:r>
            <a:r>
              <a:rPr lang="en-US" sz="3600" baseline="30000" dirty="0" smtClean="0"/>
              <a:t>0</a:t>
            </a:r>
            <a:endParaRPr lang="en-US" sz="3600" baseline="30000" dirty="0"/>
          </a:p>
        </p:txBody>
      </p:sp>
      <p:sp>
        <p:nvSpPr>
          <p:cNvPr id="20" name="TextBox 19"/>
          <p:cNvSpPr txBox="1"/>
          <p:nvPr/>
        </p:nvSpPr>
        <p:spPr>
          <a:xfrm rot="18900000">
            <a:off x="-23454" y="3170432"/>
            <a:ext cx="2380187" cy="400110"/>
          </a:xfrm>
          <a:prstGeom prst="rect">
            <a:avLst/>
          </a:prstGeom>
          <a:noFill/>
        </p:spPr>
        <p:txBody>
          <a:bodyPr wrap="square" rtlCol="0">
            <a:spAutoFit/>
          </a:bodyPr>
          <a:lstStyle/>
          <a:p>
            <a:pPr algn="ctr"/>
            <a:r>
              <a:rPr lang="en-US" sz="2000" dirty="0" smtClean="0"/>
              <a:t>sixteens</a:t>
            </a:r>
            <a:endParaRPr lang="en-US" sz="2000" baseline="30000" dirty="0"/>
          </a:p>
        </p:txBody>
      </p:sp>
      <p:sp>
        <p:nvSpPr>
          <p:cNvPr id="21" name="TextBox 20"/>
          <p:cNvSpPr txBox="1"/>
          <p:nvPr/>
        </p:nvSpPr>
        <p:spPr>
          <a:xfrm rot="18900000">
            <a:off x="1204922" y="3236227"/>
            <a:ext cx="1794034" cy="400110"/>
          </a:xfrm>
          <a:prstGeom prst="rect">
            <a:avLst/>
          </a:prstGeom>
          <a:noFill/>
        </p:spPr>
        <p:txBody>
          <a:bodyPr wrap="square" rtlCol="0">
            <a:spAutoFit/>
          </a:bodyPr>
          <a:lstStyle/>
          <a:p>
            <a:pPr algn="ctr"/>
            <a:r>
              <a:rPr lang="en-US" sz="2000" dirty="0" smtClean="0"/>
              <a:t>eights</a:t>
            </a:r>
            <a:endParaRPr lang="en-US" sz="2000" baseline="30000" dirty="0"/>
          </a:p>
        </p:txBody>
      </p:sp>
      <p:sp>
        <p:nvSpPr>
          <p:cNvPr id="22" name="TextBox 21"/>
          <p:cNvSpPr txBox="1"/>
          <p:nvPr/>
        </p:nvSpPr>
        <p:spPr>
          <a:xfrm rot="18900000">
            <a:off x="2301259" y="3253841"/>
            <a:ext cx="1206813" cy="400110"/>
          </a:xfrm>
          <a:prstGeom prst="rect">
            <a:avLst/>
          </a:prstGeom>
          <a:noFill/>
        </p:spPr>
        <p:txBody>
          <a:bodyPr wrap="square" rtlCol="0">
            <a:spAutoFit/>
          </a:bodyPr>
          <a:lstStyle/>
          <a:p>
            <a:pPr algn="ctr"/>
            <a:r>
              <a:rPr lang="en-US" sz="2000" dirty="0" smtClean="0"/>
              <a:t>fours</a:t>
            </a:r>
            <a:endParaRPr lang="en-US" sz="2000" baseline="30000" dirty="0"/>
          </a:p>
        </p:txBody>
      </p:sp>
      <p:sp>
        <p:nvSpPr>
          <p:cNvPr id="23" name="TextBox 22"/>
          <p:cNvSpPr txBox="1"/>
          <p:nvPr/>
        </p:nvSpPr>
        <p:spPr>
          <a:xfrm rot="18900000">
            <a:off x="3367589" y="3300863"/>
            <a:ext cx="902368" cy="400110"/>
          </a:xfrm>
          <a:prstGeom prst="rect">
            <a:avLst/>
          </a:prstGeom>
          <a:noFill/>
        </p:spPr>
        <p:txBody>
          <a:bodyPr wrap="square" rtlCol="0">
            <a:spAutoFit/>
          </a:bodyPr>
          <a:lstStyle/>
          <a:p>
            <a:pPr algn="ctr"/>
            <a:r>
              <a:rPr lang="en-US" sz="2000" dirty="0" smtClean="0"/>
              <a:t>twos</a:t>
            </a:r>
            <a:endParaRPr lang="en-US" sz="2000" baseline="30000" dirty="0"/>
          </a:p>
        </p:txBody>
      </p:sp>
      <p:sp>
        <p:nvSpPr>
          <p:cNvPr id="24" name="TextBox 23"/>
          <p:cNvSpPr txBox="1"/>
          <p:nvPr/>
        </p:nvSpPr>
        <p:spPr>
          <a:xfrm rot="18900000">
            <a:off x="4310635" y="3300863"/>
            <a:ext cx="902368" cy="400110"/>
          </a:xfrm>
          <a:prstGeom prst="rect">
            <a:avLst/>
          </a:prstGeom>
          <a:noFill/>
        </p:spPr>
        <p:txBody>
          <a:bodyPr wrap="square" rtlCol="0">
            <a:spAutoFit/>
          </a:bodyPr>
          <a:lstStyle/>
          <a:p>
            <a:pPr algn="ctr"/>
            <a:r>
              <a:rPr lang="en-US" sz="2000" dirty="0" smtClean="0"/>
              <a:t>ones</a:t>
            </a:r>
            <a:endParaRPr lang="en-US" sz="2000" baseline="30000" dirty="0"/>
          </a:p>
        </p:txBody>
      </p:sp>
      <p:sp>
        <p:nvSpPr>
          <p:cNvPr id="25" name="TextBox 24"/>
          <p:cNvSpPr txBox="1"/>
          <p:nvPr/>
        </p:nvSpPr>
        <p:spPr>
          <a:xfrm>
            <a:off x="178652" y="5705320"/>
            <a:ext cx="8881123" cy="646331"/>
          </a:xfrm>
          <a:prstGeom prst="rect">
            <a:avLst/>
          </a:prstGeom>
          <a:noFill/>
        </p:spPr>
        <p:txBody>
          <a:bodyPr wrap="square" rtlCol="0">
            <a:spAutoFit/>
          </a:bodyPr>
          <a:lstStyle/>
          <a:p>
            <a:r>
              <a:rPr lang="en-US" sz="3600" dirty="0" smtClean="0"/>
              <a:t>Binary uses 2 digits, so our base isn’t 10, but…</a:t>
            </a:r>
            <a:endParaRPr lang="en-US" sz="3600" baseline="30000" dirty="0"/>
          </a:p>
        </p:txBody>
      </p:sp>
      <p:sp>
        <p:nvSpPr>
          <p:cNvPr id="26" name="TextBox 25"/>
          <p:cNvSpPr txBox="1"/>
          <p:nvPr/>
        </p:nvSpPr>
        <p:spPr>
          <a:xfrm>
            <a:off x="5612816" y="2619632"/>
            <a:ext cx="3395259" cy="3395801"/>
          </a:xfrm>
          <a:prstGeom prst="rect">
            <a:avLst/>
          </a:prstGeom>
          <a:noFill/>
        </p:spPr>
        <p:txBody>
          <a:bodyPr wrap="square" rtlCol="0">
            <a:spAutoFit/>
          </a:bodyPr>
          <a:lstStyle/>
          <a:p>
            <a:r>
              <a:rPr lang="en-US" sz="2800" b="1" dirty="0" smtClean="0">
                <a:latin typeface="Courier New" panose="02070309020205020404" pitchFamily="49" charset="0"/>
                <a:cs typeface="Courier New" panose="02070309020205020404" pitchFamily="49" charset="0"/>
              </a:rPr>
              <a:t>0 x 2</a:t>
            </a:r>
            <a:r>
              <a:rPr lang="en-US" sz="2800" b="1" baseline="30000" dirty="0" smtClean="0">
                <a:latin typeface="Courier New" panose="02070309020205020404" pitchFamily="49" charset="0"/>
                <a:cs typeface="Courier New" panose="02070309020205020404" pitchFamily="49" charset="0"/>
              </a:rPr>
              <a:t>0</a:t>
            </a:r>
            <a:r>
              <a:rPr lang="en-US" sz="2800" b="1" dirty="0" smtClean="0">
                <a:latin typeface="Courier New" panose="02070309020205020404" pitchFamily="49" charset="0"/>
                <a:cs typeface="Courier New" panose="02070309020205020404" pitchFamily="49" charset="0"/>
              </a:rPr>
              <a:t> =  0</a:t>
            </a:r>
          </a:p>
          <a:p>
            <a:r>
              <a:rPr lang="en-US" sz="2800" b="1" dirty="0">
                <a:latin typeface="Courier New" panose="02070309020205020404" pitchFamily="49" charset="0"/>
                <a:cs typeface="Courier New" panose="02070309020205020404" pitchFamily="49" charset="0"/>
              </a:rPr>
              <a:t>1</a:t>
            </a:r>
            <a:r>
              <a:rPr lang="en-US" sz="2800" b="1" dirty="0" smtClean="0">
                <a:latin typeface="Courier New" panose="02070309020205020404" pitchFamily="49" charset="0"/>
                <a:cs typeface="Courier New" panose="02070309020205020404" pitchFamily="49" charset="0"/>
              </a:rPr>
              <a:t> x 2</a:t>
            </a:r>
            <a:r>
              <a:rPr lang="en-US" sz="2800" b="1" baseline="30000" dirty="0" smtClean="0">
                <a:latin typeface="Courier New" panose="02070309020205020404" pitchFamily="49" charset="0"/>
                <a:cs typeface="Courier New" panose="02070309020205020404" pitchFamily="49" charset="0"/>
              </a:rPr>
              <a:t>1</a:t>
            </a:r>
            <a:r>
              <a:rPr lang="en-US" sz="2800" b="1" dirty="0" smtClean="0">
                <a:latin typeface="Courier New" panose="02070309020205020404" pitchFamily="49" charset="0"/>
                <a:cs typeface="Courier New" panose="02070309020205020404" pitchFamily="49" charset="0"/>
              </a:rPr>
              <a:t> =  2</a:t>
            </a:r>
          </a:p>
          <a:p>
            <a:r>
              <a:rPr lang="en-US" sz="2800" b="1" dirty="0">
                <a:latin typeface="Courier New" panose="02070309020205020404" pitchFamily="49" charset="0"/>
                <a:cs typeface="Courier New" panose="02070309020205020404" pitchFamily="49" charset="0"/>
              </a:rPr>
              <a:t>1</a:t>
            </a:r>
            <a:r>
              <a:rPr lang="en-US" sz="2800" b="1" dirty="0" smtClean="0">
                <a:latin typeface="Courier New" panose="02070309020205020404" pitchFamily="49" charset="0"/>
                <a:cs typeface="Courier New" panose="02070309020205020404" pitchFamily="49" charset="0"/>
              </a:rPr>
              <a:t> x 2</a:t>
            </a:r>
            <a:r>
              <a:rPr lang="en-US" sz="2800" b="1" baseline="30000" dirty="0" smtClean="0">
                <a:latin typeface="Courier New" panose="02070309020205020404" pitchFamily="49" charset="0"/>
                <a:cs typeface="Courier New" panose="02070309020205020404" pitchFamily="49" charset="0"/>
              </a:rPr>
              <a:t>2</a:t>
            </a:r>
            <a:r>
              <a:rPr lang="en-US" sz="2800" b="1" dirty="0" smtClean="0">
                <a:latin typeface="Courier New" panose="02070309020205020404" pitchFamily="49" charset="0"/>
                <a:cs typeface="Courier New" panose="02070309020205020404" pitchFamily="49" charset="0"/>
              </a:rPr>
              <a:t> =  4</a:t>
            </a:r>
          </a:p>
          <a:p>
            <a:r>
              <a:rPr lang="en-US" sz="2800" b="1" dirty="0" smtClean="0">
                <a:latin typeface="Courier New" panose="02070309020205020404" pitchFamily="49" charset="0"/>
                <a:cs typeface="Courier New" panose="02070309020205020404" pitchFamily="49" charset="0"/>
              </a:rPr>
              <a:t>0 x 2</a:t>
            </a:r>
            <a:r>
              <a:rPr lang="en-US" sz="2800" b="1" baseline="30000" dirty="0" smtClean="0">
                <a:latin typeface="Courier New" panose="02070309020205020404" pitchFamily="49" charset="0"/>
                <a:cs typeface="Courier New" panose="02070309020205020404" pitchFamily="49" charset="0"/>
              </a:rPr>
              <a:t>3</a:t>
            </a:r>
            <a:r>
              <a:rPr lang="en-US" sz="2800" b="1" dirty="0" smtClean="0">
                <a:latin typeface="Courier New" panose="02070309020205020404" pitchFamily="49" charset="0"/>
                <a:cs typeface="Courier New" panose="02070309020205020404" pitchFamily="49" charset="0"/>
              </a:rPr>
              <a:t> =  0</a:t>
            </a:r>
          </a:p>
          <a:p>
            <a:r>
              <a:rPr lang="en-US" sz="2800" b="1" dirty="0">
                <a:latin typeface="Courier New" panose="02070309020205020404" pitchFamily="49" charset="0"/>
                <a:cs typeface="Courier New" panose="02070309020205020404" pitchFamily="49" charset="0"/>
              </a:rPr>
              <a:t>1</a:t>
            </a:r>
            <a:r>
              <a:rPr lang="en-US" sz="2800" b="1" dirty="0" smtClean="0">
                <a:latin typeface="Courier New" panose="02070309020205020404" pitchFamily="49" charset="0"/>
                <a:cs typeface="Courier New" panose="02070309020205020404" pitchFamily="49" charset="0"/>
              </a:rPr>
              <a:t> x 2</a:t>
            </a:r>
            <a:r>
              <a:rPr lang="en-US" sz="2800" b="1" baseline="30000" dirty="0" smtClean="0">
                <a:latin typeface="Courier New" panose="02070309020205020404" pitchFamily="49" charset="0"/>
                <a:cs typeface="Courier New" panose="02070309020205020404" pitchFamily="49" charset="0"/>
              </a:rPr>
              <a:t>4</a:t>
            </a:r>
            <a:r>
              <a:rPr lang="en-US" sz="2800" b="1" dirty="0" smtClean="0">
                <a:latin typeface="Courier New" panose="02070309020205020404" pitchFamily="49" charset="0"/>
                <a:cs typeface="Courier New" panose="02070309020205020404" pitchFamily="49" charset="0"/>
              </a:rPr>
              <a:t> = 16</a:t>
            </a:r>
          </a:p>
          <a:p>
            <a:r>
              <a:rPr lang="en-US" sz="2800" b="1" dirty="0">
                <a:latin typeface="Courier New" panose="02070309020205020404" pitchFamily="49" charset="0"/>
                <a:cs typeface="Courier New" panose="02070309020205020404" pitchFamily="49" charset="0"/>
              </a:rPr>
              <a:t> </a:t>
            </a:r>
            <a:r>
              <a:rPr lang="en-US" sz="2800" b="1" dirty="0" smtClean="0">
                <a:latin typeface="Courier New" panose="02070309020205020404" pitchFamily="49" charset="0"/>
                <a:cs typeface="Courier New" panose="02070309020205020404" pitchFamily="49" charset="0"/>
              </a:rPr>
              <a:t>        --</a:t>
            </a:r>
          </a:p>
          <a:p>
            <a:r>
              <a:rPr lang="en-US" sz="2800" b="1" dirty="0">
                <a:latin typeface="Courier New" panose="02070309020205020404" pitchFamily="49" charset="0"/>
                <a:cs typeface="Courier New" panose="02070309020205020404" pitchFamily="49" charset="0"/>
              </a:rPr>
              <a:t> </a:t>
            </a:r>
            <a:r>
              <a:rPr lang="en-US" sz="2800" b="1" dirty="0" smtClean="0">
                <a:latin typeface="Courier New" panose="02070309020205020404" pitchFamily="49" charset="0"/>
                <a:cs typeface="Courier New" panose="02070309020205020404" pitchFamily="49" charset="0"/>
              </a:rPr>
              <a:t>Total:  22</a:t>
            </a:r>
          </a:p>
          <a:p>
            <a:endParaRPr lang="en-US" sz="2800" b="1" baseline="30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1180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6">
                                            <p:txEl>
                                              <p:pRg st="3" end="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xEl>
                                              <p:pRg st="4" end="4"/>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6">
                                            <p:txEl>
                                              <p:pRg st="5" end="5"/>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animBg="1"/>
      <p:bldP spid="10" grpId="0"/>
      <p:bldP spid="12" grpId="0" animBg="1"/>
      <p:bldP spid="13" grpId="0"/>
      <p:bldP spid="15" grpId="0" animBg="1"/>
      <p:bldP spid="16" grpId="0"/>
      <p:bldP spid="18" grpId="0" animBg="1"/>
      <p:bldP spid="19" grpId="0"/>
      <p:bldP spid="20" grpId="0"/>
      <p:bldP spid="21" grpId="0"/>
      <p:bldP spid="22" grpId="0"/>
      <p:bldP spid="23" grpId="0"/>
      <p:bldP spid="24" grpId="0"/>
      <p:bldP spid="25" grpId="0"/>
      <p:bldP spid="26" grpId="0" build="p" advAuto="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to Decimal Conversion</a:t>
            </a:r>
          </a:p>
        </p:txBody>
      </p:sp>
      <p:sp>
        <p:nvSpPr>
          <p:cNvPr id="3" name="Content Placeholder 2"/>
          <p:cNvSpPr>
            <a:spLocks noGrp="1"/>
          </p:cNvSpPr>
          <p:nvPr>
            <p:ph idx="1"/>
          </p:nvPr>
        </p:nvSpPr>
        <p:spPr>
          <a:xfrm>
            <a:off x="457200" y="1817059"/>
            <a:ext cx="8229600" cy="4156799"/>
          </a:xfrm>
        </p:spPr>
        <p:txBody>
          <a:bodyPr/>
          <a:lstStyle/>
          <a:p>
            <a:r>
              <a:rPr lang="en-US" dirty="0" smtClean="0"/>
              <a:t>Step 1: Draw Conversion Box</a:t>
            </a:r>
          </a:p>
          <a:p>
            <a:r>
              <a:rPr lang="en-US" dirty="0" smtClean="0"/>
              <a:t>Step 2: Enter Binary Number</a:t>
            </a:r>
          </a:p>
          <a:p>
            <a:r>
              <a:rPr lang="en-US" dirty="0" smtClean="0"/>
              <a:t>Step 3: Multiply</a:t>
            </a:r>
          </a:p>
          <a:p>
            <a:r>
              <a:rPr lang="en-US" dirty="0" smtClean="0"/>
              <a:t>Step 4: Add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45467917"/>
              </p:ext>
            </p:extLst>
          </p:nvPr>
        </p:nvGraphicFramePr>
        <p:xfrm>
          <a:off x="1819421" y="4220198"/>
          <a:ext cx="5110166" cy="1584960"/>
        </p:xfrm>
        <a:graphic>
          <a:graphicData uri="http://schemas.openxmlformats.org/drawingml/2006/table">
            <a:tbl>
              <a:tblPr firstRow="1" bandRow="1">
                <a:tableStyleId>{5940675A-B579-460E-94D1-54222C63F5DA}</a:tableStyleId>
              </a:tblPr>
              <a:tblGrid>
                <a:gridCol w="625793"/>
                <a:gridCol w="625793"/>
                <a:gridCol w="625793"/>
                <a:gridCol w="497205"/>
                <a:gridCol w="497205"/>
                <a:gridCol w="497205"/>
                <a:gridCol w="435293"/>
                <a:gridCol w="435293"/>
                <a:gridCol w="435293"/>
                <a:gridCol w="435293"/>
              </a:tblGrid>
              <a:tr h="370840">
                <a:tc>
                  <a:txBody>
                    <a:bodyPr/>
                    <a:lstStyle/>
                    <a:p>
                      <a:pPr algn="ctr"/>
                      <a:endParaRPr lang="en-US" sz="2000" dirty="0">
                        <a:solidFill>
                          <a:srgbClr val="FF0000"/>
                        </a:solidFill>
                      </a:endParaRPr>
                    </a:p>
                  </a:txBody>
                  <a:tcPr/>
                </a:tc>
                <a:tc>
                  <a:txBody>
                    <a:bodyPr/>
                    <a:lstStyle/>
                    <a:p>
                      <a:pPr algn="ctr"/>
                      <a:endParaRPr lang="en-US" sz="2000" dirty="0">
                        <a:solidFill>
                          <a:srgbClr val="FF0000"/>
                        </a:solidFill>
                      </a:endParaRPr>
                    </a:p>
                  </a:txBody>
                  <a:tcPr/>
                </a:tc>
                <a:tc>
                  <a:txBody>
                    <a:bodyPr/>
                    <a:lstStyle/>
                    <a:p>
                      <a:pPr algn="ctr"/>
                      <a:endParaRPr lang="en-US" sz="2000" dirty="0">
                        <a:solidFill>
                          <a:srgbClr val="FF0000"/>
                        </a:solidFill>
                      </a:endParaRPr>
                    </a:p>
                  </a:txBody>
                  <a:tcPr/>
                </a:tc>
                <a:tc>
                  <a:txBody>
                    <a:bodyPr/>
                    <a:lstStyle/>
                    <a:p>
                      <a:pPr algn="ctr"/>
                      <a:endParaRPr lang="en-US" sz="2000" dirty="0">
                        <a:solidFill>
                          <a:srgbClr val="FF0000"/>
                        </a:solidFill>
                      </a:endParaRPr>
                    </a:p>
                  </a:txBody>
                  <a:tcPr/>
                </a:tc>
                <a:tc>
                  <a:txBody>
                    <a:bodyPr/>
                    <a:lstStyle/>
                    <a:p>
                      <a:pPr algn="ctr"/>
                      <a:endParaRPr lang="en-US" sz="2000" dirty="0">
                        <a:solidFill>
                          <a:srgbClr val="FF0000"/>
                        </a:solidFill>
                      </a:endParaRPr>
                    </a:p>
                  </a:txBody>
                  <a:tcPr/>
                </a:tc>
                <a:tc>
                  <a:txBody>
                    <a:bodyPr/>
                    <a:lstStyle/>
                    <a:p>
                      <a:pPr algn="ctr"/>
                      <a:endParaRPr lang="en-US" sz="2000" dirty="0">
                        <a:solidFill>
                          <a:srgbClr val="FF0000"/>
                        </a:solidFill>
                      </a:endParaRPr>
                    </a:p>
                  </a:txBody>
                  <a:tcPr/>
                </a:tc>
                <a:tc>
                  <a:txBody>
                    <a:bodyPr/>
                    <a:lstStyle/>
                    <a:p>
                      <a:pPr algn="ctr"/>
                      <a:endParaRPr lang="en-US" sz="2000" dirty="0">
                        <a:solidFill>
                          <a:srgbClr val="FF0000"/>
                        </a:solidFill>
                      </a:endParaRPr>
                    </a:p>
                  </a:txBody>
                  <a:tcPr/>
                </a:tc>
                <a:tc>
                  <a:txBody>
                    <a:bodyPr/>
                    <a:lstStyle/>
                    <a:p>
                      <a:pPr algn="ctr"/>
                      <a:endParaRPr lang="en-US" sz="2000" dirty="0">
                        <a:solidFill>
                          <a:srgbClr val="FF0000"/>
                        </a:solidFill>
                      </a:endParaRPr>
                    </a:p>
                  </a:txBody>
                  <a:tcPr/>
                </a:tc>
                <a:tc>
                  <a:txBody>
                    <a:bodyPr/>
                    <a:lstStyle/>
                    <a:p>
                      <a:pPr algn="ctr"/>
                      <a:endParaRPr lang="en-US" sz="2000" dirty="0">
                        <a:solidFill>
                          <a:srgbClr val="FF0000"/>
                        </a:solidFill>
                      </a:endParaRPr>
                    </a:p>
                  </a:txBody>
                  <a:tcPr/>
                </a:tc>
                <a:tc>
                  <a:txBody>
                    <a:bodyPr/>
                    <a:lstStyle/>
                    <a:p>
                      <a:pPr algn="ctr"/>
                      <a:endParaRPr lang="en-US" sz="2000" dirty="0">
                        <a:solidFill>
                          <a:srgbClr val="FF0000"/>
                        </a:solidFill>
                      </a:endParaRPr>
                    </a:p>
                  </a:txBody>
                  <a:tcPr/>
                </a:tc>
              </a:tr>
              <a:tr h="370840">
                <a:tc>
                  <a:txBody>
                    <a:bodyPr/>
                    <a:lstStyle/>
                    <a:p>
                      <a:pPr algn="ctr"/>
                      <a:r>
                        <a:rPr lang="en-US" sz="2000" dirty="0" smtClean="0"/>
                        <a:t>2</a:t>
                      </a:r>
                      <a:r>
                        <a:rPr lang="en-US" sz="2000" baseline="30000" dirty="0" smtClean="0"/>
                        <a:t>9</a:t>
                      </a:r>
                      <a:endParaRPr lang="en-US" sz="2000" baseline="30000" dirty="0"/>
                    </a:p>
                  </a:txBody>
                  <a:tcPr/>
                </a:tc>
                <a:tc>
                  <a:txBody>
                    <a:bodyPr/>
                    <a:lstStyle/>
                    <a:p>
                      <a:pPr algn="ctr"/>
                      <a:r>
                        <a:rPr lang="en-US" sz="2000" dirty="0" smtClean="0"/>
                        <a:t>2</a:t>
                      </a:r>
                      <a:r>
                        <a:rPr lang="en-US" sz="2000" baseline="30000" dirty="0" smtClean="0"/>
                        <a:t>8</a:t>
                      </a:r>
                      <a:endParaRPr lang="en-US" sz="2000" baseline="30000" dirty="0"/>
                    </a:p>
                  </a:txBody>
                  <a:tcPr/>
                </a:tc>
                <a:tc>
                  <a:txBody>
                    <a:bodyPr/>
                    <a:lstStyle/>
                    <a:p>
                      <a:pPr algn="ctr"/>
                      <a:r>
                        <a:rPr lang="en-US" sz="2000" dirty="0" smtClean="0"/>
                        <a:t>2</a:t>
                      </a:r>
                      <a:r>
                        <a:rPr lang="en-US" sz="2000" baseline="30000" dirty="0" smtClean="0"/>
                        <a:t>7</a:t>
                      </a:r>
                      <a:endParaRPr lang="en-US" sz="2000" baseline="30000" dirty="0"/>
                    </a:p>
                  </a:txBody>
                  <a:tcPr/>
                </a:tc>
                <a:tc>
                  <a:txBody>
                    <a:bodyPr/>
                    <a:lstStyle/>
                    <a:p>
                      <a:pPr algn="ctr"/>
                      <a:r>
                        <a:rPr lang="en-US" sz="2000" dirty="0" smtClean="0"/>
                        <a:t>2</a:t>
                      </a:r>
                      <a:r>
                        <a:rPr lang="en-US" sz="2000" baseline="30000" dirty="0" smtClean="0"/>
                        <a:t>6</a:t>
                      </a:r>
                      <a:endParaRPr lang="en-US" sz="2000" baseline="30000" dirty="0"/>
                    </a:p>
                  </a:txBody>
                  <a:tcPr/>
                </a:tc>
                <a:tc>
                  <a:txBody>
                    <a:bodyPr/>
                    <a:lstStyle/>
                    <a:p>
                      <a:pPr algn="ctr"/>
                      <a:r>
                        <a:rPr lang="en-US" sz="2000" dirty="0" smtClean="0"/>
                        <a:t>2</a:t>
                      </a:r>
                      <a:r>
                        <a:rPr lang="en-US" sz="2000" baseline="30000" dirty="0" smtClean="0"/>
                        <a:t>5</a:t>
                      </a:r>
                      <a:endParaRPr lang="en-US" sz="2000" baseline="30000" dirty="0"/>
                    </a:p>
                  </a:txBody>
                  <a:tcPr/>
                </a:tc>
                <a:tc>
                  <a:txBody>
                    <a:bodyPr/>
                    <a:lstStyle/>
                    <a:p>
                      <a:pPr algn="ctr"/>
                      <a:r>
                        <a:rPr lang="en-US" sz="2000" dirty="0" smtClean="0"/>
                        <a:t>2</a:t>
                      </a:r>
                      <a:r>
                        <a:rPr lang="en-US" sz="2000" baseline="30000" dirty="0" smtClean="0"/>
                        <a:t>4</a:t>
                      </a:r>
                      <a:endParaRPr lang="en-US" sz="2000" baseline="30000" dirty="0"/>
                    </a:p>
                  </a:txBody>
                  <a:tcPr/>
                </a:tc>
                <a:tc>
                  <a:txBody>
                    <a:bodyPr/>
                    <a:lstStyle/>
                    <a:p>
                      <a:pPr algn="ctr"/>
                      <a:r>
                        <a:rPr lang="en-US" sz="2000" dirty="0" smtClean="0"/>
                        <a:t>2</a:t>
                      </a:r>
                      <a:r>
                        <a:rPr lang="en-US" sz="2000" baseline="30000" dirty="0" smtClean="0"/>
                        <a:t>3</a:t>
                      </a:r>
                      <a:endParaRPr lang="en-US" sz="2000" baseline="30000" dirty="0"/>
                    </a:p>
                  </a:txBody>
                  <a:tcPr/>
                </a:tc>
                <a:tc>
                  <a:txBody>
                    <a:bodyPr/>
                    <a:lstStyle/>
                    <a:p>
                      <a:pPr algn="ctr"/>
                      <a:r>
                        <a:rPr lang="en-US" sz="2000" dirty="0" smtClean="0"/>
                        <a:t>2</a:t>
                      </a:r>
                      <a:r>
                        <a:rPr lang="en-US" sz="2000" baseline="30000" dirty="0" smtClean="0"/>
                        <a:t>2</a:t>
                      </a:r>
                      <a:endParaRPr lang="en-US" sz="2000" baseline="30000" dirty="0"/>
                    </a:p>
                  </a:txBody>
                  <a:tcPr/>
                </a:tc>
                <a:tc>
                  <a:txBody>
                    <a:bodyPr/>
                    <a:lstStyle/>
                    <a:p>
                      <a:pPr algn="ctr"/>
                      <a:r>
                        <a:rPr lang="en-US" sz="2000" dirty="0" smtClean="0"/>
                        <a:t>2</a:t>
                      </a:r>
                      <a:r>
                        <a:rPr lang="en-US" sz="2000" baseline="30000" dirty="0" smtClean="0"/>
                        <a:t>1</a:t>
                      </a:r>
                      <a:endParaRPr lang="en-US" sz="2000" baseline="30000" dirty="0"/>
                    </a:p>
                  </a:txBody>
                  <a:tcPr/>
                </a:tc>
                <a:tc>
                  <a:txBody>
                    <a:bodyPr/>
                    <a:lstStyle/>
                    <a:p>
                      <a:pPr algn="ctr"/>
                      <a:r>
                        <a:rPr lang="en-US" sz="2000" dirty="0" smtClean="0"/>
                        <a:t>2</a:t>
                      </a:r>
                      <a:r>
                        <a:rPr lang="en-US" sz="2000" baseline="30000" dirty="0" smtClean="0"/>
                        <a:t>0</a:t>
                      </a:r>
                      <a:endParaRPr lang="en-US" sz="2000" baseline="30000" dirty="0"/>
                    </a:p>
                  </a:txBody>
                  <a:tcPr/>
                </a:tc>
              </a:tr>
              <a:tr h="370840">
                <a:tc>
                  <a:txBody>
                    <a:bodyPr/>
                    <a:lstStyle/>
                    <a:p>
                      <a:pPr algn="ctr"/>
                      <a:r>
                        <a:rPr lang="en-US" sz="2000" dirty="0" smtClean="0"/>
                        <a:t>512</a:t>
                      </a:r>
                      <a:endParaRPr lang="en-US" sz="2000" dirty="0"/>
                    </a:p>
                  </a:txBody>
                  <a:tcPr/>
                </a:tc>
                <a:tc>
                  <a:txBody>
                    <a:bodyPr/>
                    <a:lstStyle/>
                    <a:p>
                      <a:pPr algn="ctr"/>
                      <a:r>
                        <a:rPr lang="en-US" sz="2000" dirty="0" smtClean="0"/>
                        <a:t>256</a:t>
                      </a:r>
                      <a:endParaRPr lang="en-US" sz="2000" dirty="0"/>
                    </a:p>
                  </a:txBody>
                  <a:tcPr/>
                </a:tc>
                <a:tc>
                  <a:txBody>
                    <a:bodyPr/>
                    <a:lstStyle/>
                    <a:p>
                      <a:pPr algn="ctr"/>
                      <a:r>
                        <a:rPr lang="en-US" sz="2000" dirty="0" smtClean="0"/>
                        <a:t>128</a:t>
                      </a:r>
                      <a:endParaRPr lang="en-US" sz="2000" dirty="0"/>
                    </a:p>
                  </a:txBody>
                  <a:tcPr/>
                </a:tc>
                <a:tc>
                  <a:txBody>
                    <a:bodyPr/>
                    <a:lstStyle/>
                    <a:p>
                      <a:pPr algn="ctr"/>
                      <a:r>
                        <a:rPr lang="en-US" sz="2000" dirty="0" smtClean="0"/>
                        <a:t>64</a:t>
                      </a:r>
                      <a:endParaRPr lang="en-US" sz="2000" dirty="0"/>
                    </a:p>
                  </a:txBody>
                  <a:tcPr/>
                </a:tc>
                <a:tc>
                  <a:txBody>
                    <a:bodyPr/>
                    <a:lstStyle/>
                    <a:p>
                      <a:pPr algn="ctr"/>
                      <a:r>
                        <a:rPr lang="en-US" sz="2000" dirty="0" smtClean="0"/>
                        <a:t>32</a:t>
                      </a:r>
                      <a:endParaRPr lang="en-US" sz="2000" dirty="0"/>
                    </a:p>
                  </a:txBody>
                  <a:tcPr/>
                </a:tc>
                <a:tc>
                  <a:txBody>
                    <a:bodyPr/>
                    <a:lstStyle/>
                    <a:p>
                      <a:pPr algn="ctr"/>
                      <a:r>
                        <a:rPr lang="en-US" sz="2000" dirty="0" smtClean="0"/>
                        <a:t>16</a:t>
                      </a:r>
                      <a:endParaRPr lang="en-US" sz="2000" dirty="0"/>
                    </a:p>
                  </a:txBody>
                  <a:tcPr/>
                </a:tc>
                <a:tc>
                  <a:txBody>
                    <a:bodyPr/>
                    <a:lstStyle/>
                    <a:p>
                      <a:pPr algn="ctr"/>
                      <a:r>
                        <a:rPr lang="en-US" sz="2000" dirty="0" smtClean="0"/>
                        <a:t>8</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2</a:t>
                      </a:r>
                      <a:endParaRPr lang="en-US" sz="2000" dirty="0"/>
                    </a:p>
                  </a:txBody>
                  <a:tcPr/>
                </a:tc>
                <a:tc>
                  <a:txBody>
                    <a:bodyPr/>
                    <a:lstStyle/>
                    <a:p>
                      <a:pPr algn="ctr"/>
                      <a:r>
                        <a:rPr lang="en-US" sz="2000" dirty="0" smtClean="0"/>
                        <a:t>1</a:t>
                      </a:r>
                      <a:endParaRPr lang="en-US" sz="2000" dirty="0"/>
                    </a:p>
                  </a:txBody>
                  <a:tcPr/>
                </a:tc>
              </a:tr>
              <a:tr h="370840">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22663636"/>
              </p:ext>
            </p:extLst>
          </p:nvPr>
        </p:nvGraphicFramePr>
        <p:xfrm>
          <a:off x="1819421" y="4220198"/>
          <a:ext cx="5110166" cy="396240"/>
        </p:xfrm>
        <a:graphic>
          <a:graphicData uri="http://schemas.openxmlformats.org/drawingml/2006/table">
            <a:tbl>
              <a:tblPr firstRow="1" bandRow="1">
                <a:tableStyleId>{5940675A-B579-460E-94D1-54222C63F5DA}</a:tableStyleId>
              </a:tblPr>
              <a:tblGrid>
                <a:gridCol w="625793"/>
                <a:gridCol w="625793"/>
                <a:gridCol w="625793"/>
                <a:gridCol w="497205"/>
                <a:gridCol w="497205"/>
                <a:gridCol w="497205"/>
                <a:gridCol w="435293"/>
                <a:gridCol w="435293"/>
                <a:gridCol w="435293"/>
                <a:gridCol w="435293"/>
              </a:tblGrid>
              <a:tr h="370840">
                <a:tc>
                  <a:txBody>
                    <a:bodyPr/>
                    <a:lstStyle/>
                    <a:p>
                      <a:pPr algn="ctr"/>
                      <a:r>
                        <a:rPr lang="en-US" sz="2000" dirty="0" smtClean="0">
                          <a:solidFill>
                            <a:srgbClr val="FF0000"/>
                          </a:solidFill>
                        </a:rPr>
                        <a:t>1</a:t>
                      </a:r>
                      <a:endParaRPr lang="en-US" sz="2000" dirty="0">
                        <a:solidFill>
                          <a:srgbClr val="FF0000"/>
                        </a:solidFill>
                      </a:endParaRPr>
                    </a:p>
                  </a:txBody>
                  <a:tcPr/>
                </a:tc>
                <a:tc>
                  <a:txBody>
                    <a:bodyPr/>
                    <a:lstStyle/>
                    <a:p>
                      <a:pPr algn="ctr"/>
                      <a:r>
                        <a:rPr lang="en-US" sz="2000" dirty="0" smtClean="0">
                          <a:solidFill>
                            <a:srgbClr val="FF0000"/>
                          </a:solidFill>
                        </a:rPr>
                        <a:t>0</a:t>
                      </a:r>
                      <a:endParaRPr lang="en-US" sz="2000" dirty="0">
                        <a:solidFill>
                          <a:srgbClr val="FF0000"/>
                        </a:solidFill>
                      </a:endParaRPr>
                    </a:p>
                  </a:txBody>
                  <a:tcPr/>
                </a:tc>
                <a:tc>
                  <a:txBody>
                    <a:bodyPr/>
                    <a:lstStyle/>
                    <a:p>
                      <a:pPr algn="ctr"/>
                      <a:r>
                        <a:rPr lang="en-US" sz="2000" dirty="0" smtClean="0">
                          <a:solidFill>
                            <a:srgbClr val="FF0000"/>
                          </a:solidFill>
                        </a:rPr>
                        <a:t>1</a:t>
                      </a:r>
                      <a:endParaRPr lang="en-US" sz="2000" dirty="0">
                        <a:solidFill>
                          <a:srgbClr val="FF0000"/>
                        </a:solidFill>
                      </a:endParaRPr>
                    </a:p>
                  </a:txBody>
                  <a:tcPr/>
                </a:tc>
                <a:tc>
                  <a:txBody>
                    <a:bodyPr/>
                    <a:lstStyle/>
                    <a:p>
                      <a:pPr algn="ctr"/>
                      <a:r>
                        <a:rPr lang="en-US" sz="2000" dirty="0" smtClean="0">
                          <a:solidFill>
                            <a:srgbClr val="FF0000"/>
                          </a:solidFill>
                        </a:rPr>
                        <a:t>0</a:t>
                      </a:r>
                      <a:endParaRPr lang="en-US" sz="2000" dirty="0">
                        <a:solidFill>
                          <a:srgbClr val="FF0000"/>
                        </a:solidFill>
                      </a:endParaRPr>
                    </a:p>
                  </a:txBody>
                  <a:tcPr/>
                </a:tc>
                <a:tc>
                  <a:txBody>
                    <a:bodyPr/>
                    <a:lstStyle/>
                    <a:p>
                      <a:pPr algn="ctr"/>
                      <a:r>
                        <a:rPr lang="en-US" sz="2000" dirty="0" smtClean="0">
                          <a:solidFill>
                            <a:srgbClr val="FF0000"/>
                          </a:solidFill>
                        </a:rPr>
                        <a:t>0</a:t>
                      </a:r>
                      <a:endParaRPr lang="en-US" sz="2000" dirty="0">
                        <a:solidFill>
                          <a:srgbClr val="FF0000"/>
                        </a:solidFill>
                      </a:endParaRPr>
                    </a:p>
                  </a:txBody>
                  <a:tcPr/>
                </a:tc>
                <a:tc>
                  <a:txBody>
                    <a:bodyPr/>
                    <a:lstStyle/>
                    <a:p>
                      <a:pPr algn="ctr"/>
                      <a:r>
                        <a:rPr lang="en-US" sz="2000" dirty="0" smtClean="0">
                          <a:solidFill>
                            <a:srgbClr val="FF0000"/>
                          </a:solidFill>
                        </a:rPr>
                        <a:t>0</a:t>
                      </a:r>
                      <a:endParaRPr lang="en-US" sz="2000" dirty="0">
                        <a:solidFill>
                          <a:srgbClr val="FF0000"/>
                        </a:solidFill>
                      </a:endParaRPr>
                    </a:p>
                  </a:txBody>
                  <a:tcPr/>
                </a:tc>
                <a:tc>
                  <a:txBody>
                    <a:bodyPr/>
                    <a:lstStyle/>
                    <a:p>
                      <a:pPr algn="ctr"/>
                      <a:r>
                        <a:rPr lang="en-US" sz="2000" dirty="0" smtClean="0">
                          <a:solidFill>
                            <a:srgbClr val="FF0000"/>
                          </a:solidFill>
                        </a:rPr>
                        <a:t>1</a:t>
                      </a:r>
                      <a:endParaRPr lang="en-US" sz="2000" dirty="0">
                        <a:solidFill>
                          <a:srgbClr val="FF0000"/>
                        </a:solidFill>
                      </a:endParaRPr>
                    </a:p>
                  </a:txBody>
                  <a:tcPr/>
                </a:tc>
                <a:tc>
                  <a:txBody>
                    <a:bodyPr/>
                    <a:lstStyle/>
                    <a:p>
                      <a:pPr algn="ctr"/>
                      <a:r>
                        <a:rPr lang="en-US" sz="2000" dirty="0" smtClean="0">
                          <a:solidFill>
                            <a:srgbClr val="FF0000"/>
                          </a:solidFill>
                        </a:rPr>
                        <a:t>1</a:t>
                      </a:r>
                      <a:endParaRPr lang="en-US" sz="2000" dirty="0">
                        <a:solidFill>
                          <a:srgbClr val="FF0000"/>
                        </a:solidFill>
                      </a:endParaRPr>
                    </a:p>
                  </a:txBody>
                  <a:tcPr/>
                </a:tc>
                <a:tc>
                  <a:txBody>
                    <a:bodyPr/>
                    <a:lstStyle/>
                    <a:p>
                      <a:pPr algn="ctr"/>
                      <a:r>
                        <a:rPr lang="en-US" sz="2000" dirty="0" smtClean="0">
                          <a:solidFill>
                            <a:srgbClr val="FF0000"/>
                          </a:solidFill>
                        </a:rPr>
                        <a:t>0</a:t>
                      </a:r>
                      <a:endParaRPr lang="en-US" sz="2000" dirty="0">
                        <a:solidFill>
                          <a:srgbClr val="FF0000"/>
                        </a:solidFill>
                      </a:endParaRPr>
                    </a:p>
                  </a:txBody>
                  <a:tcPr/>
                </a:tc>
                <a:tc>
                  <a:txBody>
                    <a:bodyPr/>
                    <a:lstStyle/>
                    <a:p>
                      <a:pPr algn="ctr"/>
                      <a:r>
                        <a:rPr lang="en-US" sz="2000" dirty="0" smtClean="0">
                          <a:solidFill>
                            <a:srgbClr val="FF0000"/>
                          </a:solidFill>
                        </a:rPr>
                        <a:t>1</a:t>
                      </a:r>
                      <a:endParaRPr lang="en-US" sz="2000" dirty="0">
                        <a:solidFill>
                          <a:srgbClr val="FF0000"/>
                        </a:solidFill>
                      </a:endParaRPr>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150065639"/>
              </p:ext>
            </p:extLst>
          </p:nvPr>
        </p:nvGraphicFramePr>
        <p:xfrm>
          <a:off x="1819421" y="5409013"/>
          <a:ext cx="5110166" cy="396240"/>
        </p:xfrm>
        <a:graphic>
          <a:graphicData uri="http://schemas.openxmlformats.org/drawingml/2006/table">
            <a:tbl>
              <a:tblPr firstRow="1" bandRow="1">
                <a:tableStyleId>{5940675A-B579-460E-94D1-54222C63F5DA}</a:tableStyleId>
              </a:tblPr>
              <a:tblGrid>
                <a:gridCol w="625793"/>
                <a:gridCol w="625793"/>
                <a:gridCol w="625793"/>
                <a:gridCol w="497205"/>
                <a:gridCol w="497205"/>
                <a:gridCol w="497205"/>
                <a:gridCol w="435293"/>
                <a:gridCol w="435293"/>
                <a:gridCol w="435293"/>
                <a:gridCol w="435293"/>
              </a:tblGrid>
              <a:tr h="370840">
                <a:tc>
                  <a:txBody>
                    <a:bodyPr/>
                    <a:lstStyle/>
                    <a:p>
                      <a:pPr algn="ctr"/>
                      <a:r>
                        <a:rPr lang="en-US" sz="2000" dirty="0" smtClean="0">
                          <a:solidFill>
                            <a:srgbClr val="FF0000"/>
                          </a:solidFill>
                        </a:rPr>
                        <a:t>512</a:t>
                      </a:r>
                      <a:endParaRPr lang="en-US" sz="2000" dirty="0">
                        <a:solidFill>
                          <a:srgbClr val="FF0000"/>
                        </a:solidFill>
                      </a:endParaRPr>
                    </a:p>
                  </a:txBody>
                  <a:tcPr/>
                </a:tc>
                <a:tc>
                  <a:txBody>
                    <a:bodyPr/>
                    <a:lstStyle/>
                    <a:p>
                      <a:pPr algn="ctr"/>
                      <a:r>
                        <a:rPr lang="en-US" sz="2000" dirty="0" smtClean="0">
                          <a:solidFill>
                            <a:srgbClr val="FF0000"/>
                          </a:solidFill>
                        </a:rPr>
                        <a:t>0</a:t>
                      </a:r>
                      <a:endParaRPr lang="en-US" sz="2000" dirty="0">
                        <a:solidFill>
                          <a:srgbClr val="FF0000"/>
                        </a:solidFill>
                      </a:endParaRPr>
                    </a:p>
                  </a:txBody>
                  <a:tcPr/>
                </a:tc>
                <a:tc>
                  <a:txBody>
                    <a:bodyPr/>
                    <a:lstStyle/>
                    <a:p>
                      <a:pPr algn="ctr"/>
                      <a:r>
                        <a:rPr lang="en-US" sz="2000" dirty="0" smtClean="0">
                          <a:solidFill>
                            <a:srgbClr val="FF0000"/>
                          </a:solidFill>
                        </a:rPr>
                        <a:t>128</a:t>
                      </a:r>
                      <a:endParaRPr lang="en-US" sz="2000" dirty="0">
                        <a:solidFill>
                          <a:srgbClr val="FF0000"/>
                        </a:solidFill>
                      </a:endParaRPr>
                    </a:p>
                  </a:txBody>
                  <a:tcPr/>
                </a:tc>
                <a:tc>
                  <a:txBody>
                    <a:bodyPr/>
                    <a:lstStyle/>
                    <a:p>
                      <a:pPr algn="ctr"/>
                      <a:r>
                        <a:rPr lang="en-US" sz="2000" dirty="0" smtClean="0">
                          <a:solidFill>
                            <a:srgbClr val="FF0000"/>
                          </a:solidFill>
                        </a:rPr>
                        <a:t>0</a:t>
                      </a:r>
                      <a:endParaRPr lang="en-US" sz="2000" dirty="0">
                        <a:solidFill>
                          <a:srgbClr val="FF0000"/>
                        </a:solidFill>
                      </a:endParaRPr>
                    </a:p>
                  </a:txBody>
                  <a:tcPr/>
                </a:tc>
                <a:tc>
                  <a:txBody>
                    <a:bodyPr/>
                    <a:lstStyle/>
                    <a:p>
                      <a:pPr algn="ctr"/>
                      <a:r>
                        <a:rPr lang="en-US" sz="2000" dirty="0" smtClean="0">
                          <a:solidFill>
                            <a:srgbClr val="FF0000"/>
                          </a:solidFill>
                        </a:rPr>
                        <a:t>0</a:t>
                      </a:r>
                      <a:endParaRPr lang="en-US" sz="2000" dirty="0">
                        <a:solidFill>
                          <a:srgbClr val="FF0000"/>
                        </a:solidFill>
                      </a:endParaRPr>
                    </a:p>
                  </a:txBody>
                  <a:tcPr/>
                </a:tc>
                <a:tc>
                  <a:txBody>
                    <a:bodyPr/>
                    <a:lstStyle/>
                    <a:p>
                      <a:pPr algn="ctr"/>
                      <a:r>
                        <a:rPr lang="en-US" sz="2000" dirty="0" smtClean="0">
                          <a:solidFill>
                            <a:srgbClr val="FF0000"/>
                          </a:solidFill>
                        </a:rPr>
                        <a:t>0</a:t>
                      </a:r>
                      <a:endParaRPr lang="en-US" sz="2000" dirty="0">
                        <a:solidFill>
                          <a:srgbClr val="FF0000"/>
                        </a:solidFill>
                      </a:endParaRPr>
                    </a:p>
                  </a:txBody>
                  <a:tcPr/>
                </a:tc>
                <a:tc>
                  <a:txBody>
                    <a:bodyPr/>
                    <a:lstStyle/>
                    <a:p>
                      <a:pPr algn="ctr"/>
                      <a:r>
                        <a:rPr lang="en-US" sz="2000" dirty="0" smtClean="0">
                          <a:solidFill>
                            <a:srgbClr val="FF0000"/>
                          </a:solidFill>
                        </a:rPr>
                        <a:t>8</a:t>
                      </a:r>
                      <a:endParaRPr lang="en-US" sz="2000" dirty="0">
                        <a:solidFill>
                          <a:srgbClr val="FF0000"/>
                        </a:solidFill>
                      </a:endParaRPr>
                    </a:p>
                  </a:txBody>
                  <a:tcPr/>
                </a:tc>
                <a:tc>
                  <a:txBody>
                    <a:bodyPr/>
                    <a:lstStyle/>
                    <a:p>
                      <a:pPr algn="ctr"/>
                      <a:r>
                        <a:rPr lang="en-US" sz="2000" dirty="0" smtClean="0">
                          <a:solidFill>
                            <a:srgbClr val="FF0000"/>
                          </a:solidFill>
                        </a:rPr>
                        <a:t>4</a:t>
                      </a:r>
                      <a:endParaRPr lang="en-US" sz="2000" dirty="0">
                        <a:solidFill>
                          <a:srgbClr val="FF0000"/>
                        </a:solidFill>
                      </a:endParaRPr>
                    </a:p>
                  </a:txBody>
                  <a:tcPr/>
                </a:tc>
                <a:tc>
                  <a:txBody>
                    <a:bodyPr/>
                    <a:lstStyle/>
                    <a:p>
                      <a:pPr algn="ctr"/>
                      <a:r>
                        <a:rPr lang="en-US" sz="2000" dirty="0" smtClean="0">
                          <a:solidFill>
                            <a:srgbClr val="FF0000"/>
                          </a:solidFill>
                        </a:rPr>
                        <a:t>0</a:t>
                      </a:r>
                      <a:endParaRPr lang="en-US" sz="2000" dirty="0">
                        <a:solidFill>
                          <a:srgbClr val="FF0000"/>
                        </a:solidFill>
                      </a:endParaRPr>
                    </a:p>
                  </a:txBody>
                  <a:tcPr/>
                </a:tc>
                <a:tc>
                  <a:txBody>
                    <a:bodyPr/>
                    <a:lstStyle/>
                    <a:p>
                      <a:pPr algn="ctr"/>
                      <a:r>
                        <a:rPr lang="en-US" sz="2000" dirty="0" smtClean="0">
                          <a:solidFill>
                            <a:srgbClr val="FF0000"/>
                          </a:solidFill>
                        </a:rPr>
                        <a:t>1</a:t>
                      </a:r>
                      <a:endParaRPr lang="en-US" sz="2000" dirty="0">
                        <a:solidFill>
                          <a:srgbClr val="FF0000"/>
                        </a:solidFill>
                      </a:endParaRPr>
                    </a:p>
                  </a:txBody>
                  <a:tcPr/>
                </a:tc>
              </a:tr>
            </a:tbl>
          </a:graphicData>
        </a:graphic>
      </p:graphicFrame>
      <p:sp>
        <p:nvSpPr>
          <p:cNvPr id="11" name="TextBox 10"/>
          <p:cNvSpPr txBox="1"/>
          <p:nvPr/>
        </p:nvSpPr>
        <p:spPr>
          <a:xfrm>
            <a:off x="1946922" y="5973858"/>
            <a:ext cx="5250155" cy="523220"/>
          </a:xfrm>
          <a:prstGeom prst="rect">
            <a:avLst/>
          </a:prstGeom>
          <a:noFill/>
        </p:spPr>
        <p:txBody>
          <a:bodyPr wrap="none" rtlCol="0">
            <a:spAutoFit/>
          </a:bodyPr>
          <a:lstStyle/>
          <a:p>
            <a:r>
              <a:rPr lang="en-US" sz="2800" dirty="0" smtClean="0"/>
              <a:t>512+0+128+0+0+0+8+4+0+1 = 653</a:t>
            </a:r>
            <a:endParaRPr lang="en-US" sz="2800" dirty="0"/>
          </a:p>
        </p:txBody>
      </p:sp>
    </p:spTree>
    <p:extLst>
      <p:ext uri="{BB962C8B-B14F-4D97-AF65-F5344CB8AC3E}">
        <p14:creationId xmlns:p14="http://schemas.microsoft.com/office/powerpoint/2010/main" val="246197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Me</a:t>
            </a:r>
            <a:endParaRPr lang="en-US" dirty="0"/>
          </a:p>
        </p:txBody>
      </p:sp>
      <p:sp>
        <p:nvSpPr>
          <p:cNvPr id="3" name="Content Placeholder 2"/>
          <p:cNvSpPr>
            <a:spLocks noGrp="1"/>
          </p:cNvSpPr>
          <p:nvPr>
            <p:ph idx="1"/>
          </p:nvPr>
        </p:nvSpPr>
        <p:spPr/>
        <p:txBody>
          <a:bodyPr/>
          <a:lstStyle/>
          <a:p>
            <a:r>
              <a:rPr lang="en-US" dirty="0" smtClean="0"/>
              <a:t>Professor Katherine Gibson</a:t>
            </a:r>
          </a:p>
          <a:p>
            <a:pPr lvl="1"/>
            <a:r>
              <a:rPr lang="en-US" sz="3200" dirty="0" smtClean="0"/>
              <a:t>Education</a:t>
            </a:r>
          </a:p>
          <a:p>
            <a:pPr lvl="2"/>
            <a:r>
              <a:rPr lang="en-US" sz="2800" dirty="0" smtClean="0"/>
              <a:t>BS in Computer Science, UMBC</a:t>
            </a:r>
          </a:p>
          <a:p>
            <a:pPr lvl="2"/>
            <a:r>
              <a:rPr lang="en-US" sz="2800" dirty="0" smtClean="0"/>
              <a:t>PhD, University of Pennsylvania</a:t>
            </a:r>
          </a:p>
          <a:p>
            <a:pPr lvl="1"/>
            <a:r>
              <a:rPr lang="en-US" sz="3200" dirty="0" smtClean="0"/>
              <a:t>Likes</a:t>
            </a:r>
          </a:p>
          <a:p>
            <a:pPr lvl="2"/>
            <a:r>
              <a:rPr lang="en-US" sz="2800" dirty="0" smtClean="0"/>
              <a:t>Video games</a:t>
            </a:r>
          </a:p>
          <a:p>
            <a:pPr lvl="2"/>
            <a:r>
              <a:rPr lang="en-US" sz="2800" dirty="0" smtClean="0"/>
              <a:t>Dogs</a:t>
            </a:r>
            <a:endParaRPr lang="en-US" sz="2800"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a:t>
            </a:fld>
            <a:endParaRPr lang="en-US" altLang="en-US"/>
          </a:p>
        </p:txBody>
      </p:sp>
    </p:spTree>
    <p:extLst>
      <p:ext uri="{BB962C8B-B14F-4D97-AF65-F5344CB8AC3E}">
        <p14:creationId xmlns:p14="http://schemas.microsoft.com/office/powerpoint/2010/main" val="22917839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Decimal to Binary </a:t>
            </a:r>
            <a:r>
              <a:rPr lang="en-US" dirty="0"/>
              <a:t>Conversion</a:t>
            </a:r>
          </a:p>
        </p:txBody>
      </p:sp>
      <p:sp>
        <p:nvSpPr>
          <p:cNvPr id="3" name="Content Placeholder 2"/>
          <p:cNvSpPr>
            <a:spLocks noGrp="1"/>
          </p:cNvSpPr>
          <p:nvPr>
            <p:ph idx="1"/>
          </p:nvPr>
        </p:nvSpPr>
        <p:spPr>
          <a:xfrm>
            <a:off x="457200" y="1817059"/>
            <a:ext cx="8229600" cy="4156799"/>
          </a:xfrm>
        </p:spPr>
        <p:txBody>
          <a:bodyPr/>
          <a:lstStyle/>
          <a:p>
            <a:r>
              <a:rPr lang="en-US" sz="2800" dirty="0" smtClean="0"/>
              <a:t>Step 1: Draw Conversion Box</a:t>
            </a:r>
          </a:p>
          <a:p>
            <a:r>
              <a:rPr lang="en-US" sz="2800" dirty="0" smtClean="0"/>
              <a:t>Step 2: Compare decimal to highest remaining binary.</a:t>
            </a:r>
          </a:p>
          <a:p>
            <a:r>
              <a:rPr lang="en-US" sz="2800" dirty="0" smtClean="0"/>
              <a:t>Step 3: If remainder is higher add 1 and subtract</a:t>
            </a:r>
          </a:p>
          <a:p>
            <a:r>
              <a:rPr lang="en-US" sz="2800" dirty="0" smtClean="0"/>
              <a:t>Step 4: Repeat until 0</a:t>
            </a:r>
            <a:endParaRPr lang="en-US" sz="2800" dirty="0"/>
          </a:p>
        </p:txBody>
      </p:sp>
      <p:graphicFrame>
        <p:nvGraphicFramePr>
          <p:cNvPr id="6" name="Table 5"/>
          <p:cNvGraphicFramePr>
            <a:graphicFrameLocks noGrp="1"/>
          </p:cNvGraphicFramePr>
          <p:nvPr>
            <p:extLst>
              <p:ext uri="{D42A27DB-BD31-4B8C-83A1-F6EECF244321}">
                <p14:modId xmlns:p14="http://schemas.microsoft.com/office/powerpoint/2010/main" val="3445314370"/>
              </p:ext>
            </p:extLst>
          </p:nvPr>
        </p:nvGraphicFramePr>
        <p:xfrm>
          <a:off x="2016916" y="4656296"/>
          <a:ext cx="5110166" cy="1188720"/>
        </p:xfrm>
        <a:graphic>
          <a:graphicData uri="http://schemas.openxmlformats.org/drawingml/2006/table">
            <a:tbl>
              <a:tblPr firstRow="1" bandRow="1">
                <a:tableStyleId>{5940675A-B579-460E-94D1-54222C63F5DA}</a:tableStyleId>
              </a:tblPr>
              <a:tblGrid>
                <a:gridCol w="625793"/>
                <a:gridCol w="625793"/>
                <a:gridCol w="625793"/>
                <a:gridCol w="497205"/>
                <a:gridCol w="497205"/>
                <a:gridCol w="497205"/>
                <a:gridCol w="435293"/>
                <a:gridCol w="435293"/>
                <a:gridCol w="435293"/>
                <a:gridCol w="435293"/>
              </a:tblGrid>
              <a:tr h="370840">
                <a:tc>
                  <a:txBody>
                    <a:bodyPr/>
                    <a:lstStyle/>
                    <a:p>
                      <a:pPr algn="ctr"/>
                      <a:r>
                        <a:rPr lang="en-US" sz="2000" dirty="0" smtClean="0"/>
                        <a:t>2</a:t>
                      </a:r>
                      <a:r>
                        <a:rPr lang="en-US" sz="2000" baseline="30000" dirty="0" smtClean="0"/>
                        <a:t>9</a:t>
                      </a:r>
                      <a:endParaRPr lang="en-US" sz="2000" baseline="30000" dirty="0"/>
                    </a:p>
                  </a:txBody>
                  <a:tcPr/>
                </a:tc>
                <a:tc>
                  <a:txBody>
                    <a:bodyPr/>
                    <a:lstStyle/>
                    <a:p>
                      <a:pPr algn="ctr"/>
                      <a:r>
                        <a:rPr lang="en-US" sz="2000" dirty="0" smtClean="0"/>
                        <a:t>2</a:t>
                      </a:r>
                      <a:r>
                        <a:rPr lang="en-US" sz="2000" baseline="30000" dirty="0" smtClean="0"/>
                        <a:t>8</a:t>
                      </a:r>
                      <a:endParaRPr lang="en-US" sz="2000" baseline="30000" dirty="0"/>
                    </a:p>
                  </a:txBody>
                  <a:tcPr/>
                </a:tc>
                <a:tc>
                  <a:txBody>
                    <a:bodyPr/>
                    <a:lstStyle/>
                    <a:p>
                      <a:pPr algn="ctr"/>
                      <a:r>
                        <a:rPr lang="en-US" sz="2000" dirty="0" smtClean="0"/>
                        <a:t>2</a:t>
                      </a:r>
                      <a:r>
                        <a:rPr lang="en-US" sz="2000" baseline="30000" dirty="0" smtClean="0"/>
                        <a:t>7</a:t>
                      </a:r>
                      <a:endParaRPr lang="en-US" sz="2000" baseline="30000" dirty="0"/>
                    </a:p>
                  </a:txBody>
                  <a:tcPr/>
                </a:tc>
                <a:tc>
                  <a:txBody>
                    <a:bodyPr/>
                    <a:lstStyle/>
                    <a:p>
                      <a:pPr algn="ctr"/>
                      <a:r>
                        <a:rPr lang="en-US" sz="2000" dirty="0" smtClean="0"/>
                        <a:t>2</a:t>
                      </a:r>
                      <a:r>
                        <a:rPr lang="en-US" sz="2000" baseline="30000" dirty="0" smtClean="0"/>
                        <a:t>6</a:t>
                      </a:r>
                      <a:endParaRPr lang="en-US" sz="2000" baseline="30000" dirty="0"/>
                    </a:p>
                  </a:txBody>
                  <a:tcPr/>
                </a:tc>
                <a:tc>
                  <a:txBody>
                    <a:bodyPr/>
                    <a:lstStyle/>
                    <a:p>
                      <a:pPr algn="ctr"/>
                      <a:r>
                        <a:rPr lang="en-US" sz="2000" dirty="0" smtClean="0"/>
                        <a:t>2</a:t>
                      </a:r>
                      <a:r>
                        <a:rPr lang="en-US" sz="2000" baseline="30000" dirty="0" smtClean="0"/>
                        <a:t>5</a:t>
                      </a:r>
                      <a:endParaRPr lang="en-US" sz="2000" baseline="30000" dirty="0"/>
                    </a:p>
                  </a:txBody>
                  <a:tcPr/>
                </a:tc>
                <a:tc>
                  <a:txBody>
                    <a:bodyPr/>
                    <a:lstStyle/>
                    <a:p>
                      <a:pPr algn="ctr"/>
                      <a:r>
                        <a:rPr lang="en-US" sz="2000" dirty="0" smtClean="0"/>
                        <a:t>2</a:t>
                      </a:r>
                      <a:r>
                        <a:rPr lang="en-US" sz="2000" baseline="30000" dirty="0" smtClean="0"/>
                        <a:t>4</a:t>
                      </a:r>
                      <a:endParaRPr lang="en-US" sz="2000" baseline="30000" dirty="0"/>
                    </a:p>
                  </a:txBody>
                  <a:tcPr/>
                </a:tc>
                <a:tc>
                  <a:txBody>
                    <a:bodyPr/>
                    <a:lstStyle/>
                    <a:p>
                      <a:pPr algn="ctr"/>
                      <a:r>
                        <a:rPr lang="en-US" sz="2000" dirty="0" smtClean="0"/>
                        <a:t>2</a:t>
                      </a:r>
                      <a:r>
                        <a:rPr lang="en-US" sz="2000" baseline="30000" dirty="0" smtClean="0"/>
                        <a:t>3</a:t>
                      </a:r>
                      <a:endParaRPr lang="en-US" sz="2000" baseline="30000" dirty="0"/>
                    </a:p>
                  </a:txBody>
                  <a:tcPr/>
                </a:tc>
                <a:tc>
                  <a:txBody>
                    <a:bodyPr/>
                    <a:lstStyle/>
                    <a:p>
                      <a:pPr algn="ctr"/>
                      <a:r>
                        <a:rPr lang="en-US" sz="2000" dirty="0" smtClean="0"/>
                        <a:t>2</a:t>
                      </a:r>
                      <a:r>
                        <a:rPr lang="en-US" sz="2000" baseline="30000" dirty="0" smtClean="0"/>
                        <a:t>2</a:t>
                      </a:r>
                      <a:endParaRPr lang="en-US" sz="2000" baseline="30000" dirty="0"/>
                    </a:p>
                  </a:txBody>
                  <a:tcPr/>
                </a:tc>
                <a:tc>
                  <a:txBody>
                    <a:bodyPr/>
                    <a:lstStyle/>
                    <a:p>
                      <a:pPr algn="ctr"/>
                      <a:r>
                        <a:rPr lang="en-US" sz="2000" dirty="0" smtClean="0"/>
                        <a:t>2</a:t>
                      </a:r>
                      <a:r>
                        <a:rPr lang="en-US" sz="2000" baseline="30000" dirty="0" smtClean="0"/>
                        <a:t>1</a:t>
                      </a:r>
                      <a:endParaRPr lang="en-US" sz="2000" baseline="30000" dirty="0"/>
                    </a:p>
                  </a:txBody>
                  <a:tcPr/>
                </a:tc>
                <a:tc>
                  <a:txBody>
                    <a:bodyPr/>
                    <a:lstStyle/>
                    <a:p>
                      <a:pPr algn="ctr"/>
                      <a:r>
                        <a:rPr lang="en-US" sz="2000" dirty="0" smtClean="0"/>
                        <a:t>2</a:t>
                      </a:r>
                      <a:r>
                        <a:rPr lang="en-US" sz="2000" baseline="30000" dirty="0" smtClean="0"/>
                        <a:t>0</a:t>
                      </a:r>
                      <a:endParaRPr lang="en-US" sz="2000" baseline="30000" dirty="0"/>
                    </a:p>
                  </a:txBody>
                  <a:tcPr/>
                </a:tc>
              </a:tr>
              <a:tr h="370840">
                <a:tc>
                  <a:txBody>
                    <a:bodyPr/>
                    <a:lstStyle/>
                    <a:p>
                      <a:pPr algn="ctr"/>
                      <a:r>
                        <a:rPr lang="en-US" sz="2000" dirty="0" smtClean="0"/>
                        <a:t>512</a:t>
                      </a:r>
                      <a:endParaRPr lang="en-US" sz="2000" dirty="0"/>
                    </a:p>
                  </a:txBody>
                  <a:tcPr/>
                </a:tc>
                <a:tc>
                  <a:txBody>
                    <a:bodyPr/>
                    <a:lstStyle/>
                    <a:p>
                      <a:pPr algn="ctr"/>
                      <a:r>
                        <a:rPr lang="en-US" sz="2000" dirty="0" smtClean="0"/>
                        <a:t>256</a:t>
                      </a:r>
                      <a:endParaRPr lang="en-US" sz="2000" dirty="0"/>
                    </a:p>
                  </a:txBody>
                  <a:tcPr/>
                </a:tc>
                <a:tc>
                  <a:txBody>
                    <a:bodyPr/>
                    <a:lstStyle/>
                    <a:p>
                      <a:pPr algn="ctr"/>
                      <a:r>
                        <a:rPr lang="en-US" sz="2000" dirty="0" smtClean="0"/>
                        <a:t>128</a:t>
                      </a:r>
                      <a:endParaRPr lang="en-US" sz="2000" dirty="0"/>
                    </a:p>
                  </a:txBody>
                  <a:tcPr/>
                </a:tc>
                <a:tc>
                  <a:txBody>
                    <a:bodyPr/>
                    <a:lstStyle/>
                    <a:p>
                      <a:pPr algn="ctr"/>
                      <a:r>
                        <a:rPr lang="en-US" sz="2000" dirty="0" smtClean="0"/>
                        <a:t>64</a:t>
                      </a:r>
                      <a:endParaRPr lang="en-US" sz="2000" dirty="0"/>
                    </a:p>
                  </a:txBody>
                  <a:tcPr/>
                </a:tc>
                <a:tc>
                  <a:txBody>
                    <a:bodyPr/>
                    <a:lstStyle/>
                    <a:p>
                      <a:pPr algn="ctr"/>
                      <a:r>
                        <a:rPr lang="en-US" sz="2000" dirty="0" smtClean="0"/>
                        <a:t>32</a:t>
                      </a:r>
                      <a:endParaRPr lang="en-US" sz="2000" dirty="0"/>
                    </a:p>
                  </a:txBody>
                  <a:tcPr/>
                </a:tc>
                <a:tc>
                  <a:txBody>
                    <a:bodyPr/>
                    <a:lstStyle/>
                    <a:p>
                      <a:pPr algn="ctr"/>
                      <a:r>
                        <a:rPr lang="en-US" sz="2000" dirty="0" smtClean="0"/>
                        <a:t>16</a:t>
                      </a:r>
                      <a:endParaRPr lang="en-US" sz="2000" dirty="0"/>
                    </a:p>
                  </a:txBody>
                  <a:tcPr/>
                </a:tc>
                <a:tc>
                  <a:txBody>
                    <a:bodyPr/>
                    <a:lstStyle/>
                    <a:p>
                      <a:pPr algn="ctr"/>
                      <a:r>
                        <a:rPr lang="en-US" sz="2000" dirty="0" smtClean="0"/>
                        <a:t>8</a:t>
                      </a:r>
                      <a:endParaRPr lang="en-US" sz="2000" dirty="0"/>
                    </a:p>
                  </a:txBody>
                  <a:tcPr/>
                </a:tc>
                <a:tc>
                  <a:txBody>
                    <a:bodyPr/>
                    <a:lstStyle/>
                    <a:p>
                      <a:pPr algn="ctr"/>
                      <a:r>
                        <a:rPr lang="en-US" sz="2000" dirty="0" smtClean="0"/>
                        <a:t>4</a:t>
                      </a:r>
                      <a:endParaRPr lang="en-US" sz="2000" dirty="0"/>
                    </a:p>
                  </a:txBody>
                  <a:tcPr/>
                </a:tc>
                <a:tc>
                  <a:txBody>
                    <a:bodyPr/>
                    <a:lstStyle/>
                    <a:p>
                      <a:pPr algn="ctr"/>
                      <a:r>
                        <a:rPr lang="en-US" sz="2000" dirty="0" smtClean="0"/>
                        <a:t>2</a:t>
                      </a:r>
                      <a:endParaRPr lang="en-US" sz="2000" dirty="0"/>
                    </a:p>
                  </a:txBody>
                  <a:tcPr/>
                </a:tc>
                <a:tc>
                  <a:txBody>
                    <a:bodyPr/>
                    <a:lstStyle/>
                    <a:p>
                      <a:pPr algn="ctr"/>
                      <a:r>
                        <a:rPr lang="en-US" sz="2000" dirty="0" smtClean="0"/>
                        <a:t>1</a:t>
                      </a:r>
                      <a:endParaRPr lang="en-US" sz="2000" dirty="0"/>
                    </a:p>
                  </a:txBody>
                  <a:tcPr/>
                </a:tc>
              </a:tr>
              <a:tr h="370840">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c>
                  <a:txBody>
                    <a:bodyPr/>
                    <a:lstStyle/>
                    <a:p>
                      <a:pPr algn="ctr"/>
                      <a:endParaRPr lang="en-US" sz="2000" dirty="0"/>
                    </a:p>
                  </a:txBody>
                  <a:tcPr/>
                </a:tc>
              </a:tr>
            </a:tbl>
          </a:graphicData>
        </a:graphic>
      </p:graphicFrame>
      <p:sp>
        <p:nvSpPr>
          <p:cNvPr id="11" name="TextBox 10"/>
          <p:cNvSpPr txBox="1"/>
          <p:nvPr/>
        </p:nvSpPr>
        <p:spPr>
          <a:xfrm>
            <a:off x="805423" y="5973858"/>
            <a:ext cx="2282997" cy="523220"/>
          </a:xfrm>
          <a:prstGeom prst="rect">
            <a:avLst/>
          </a:prstGeom>
          <a:noFill/>
        </p:spPr>
        <p:txBody>
          <a:bodyPr wrap="none" rtlCol="0">
            <a:spAutoFit/>
          </a:bodyPr>
          <a:lstStyle/>
          <a:p>
            <a:r>
              <a:rPr lang="en-US" sz="2800" dirty="0" smtClean="0"/>
              <a:t>643-512 = 131</a:t>
            </a:r>
            <a:endParaRPr lang="en-US" sz="2800" dirty="0"/>
          </a:p>
        </p:txBody>
      </p:sp>
      <p:sp>
        <p:nvSpPr>
          <p:cNvPr id="4" name="TextBox 3"/>
          <p:cNvSpPr txBox="1"/>
          <p:nvPr/>
        </p:nvSpPr>
        <p:spPr>
          <a:xfrm>
            <a:off x="1182377" y="4175279"/>
            <a:ext cx="2892074" cy="461665"/>
          </a:xfrm>
          <a:prstGeom prst="rect">
            <a:avLst/>
          </a:prstGeom>
          <a:noFill/>
        </p:spPr>
        <p:txBody>
          <a:bodyPr wrap="none" rtlCol="0">
            <a:spAutoFit/>
          </a:bodyPr>
          <a:lstStyle/>
          <a:p>
            <a:r>
              <a:rPr lang="en-US" sz="2400" dirty="0" smtClean="0"/>
              <a:t>Convert 643 to binary</a:t>
            </a: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603795011"/>
              </p:ext>
            </p:extLst>
          </p:nvPr>
        </p:nvGraphicFramePr>
        <p:xfrm>
          <a:off x="2016916" y="5453583"/>
          <a:ext cx="5110166" cy="396240"/>
        </p:xfrm>
        <a:graphic>
          <a:graphicData uri="http://schemas.openxmlformats.org/drawingml/2006/table">
            <a:tbl>
              <a:tblPr firstRow="1" bandRow="1">
                <a:tableStyleId>{5940675A-B579-460E-94D1-54222C63F5DA}</a:tableStyleId>
              </a:tblPr>
              <a:tblGrid>
                <a:gridCol w="625793"/>
                <a:gridCol w="625793"/>
                <a:gridCol w="625793"/>
                <a:gridCol w="497205"/>
                <a:gridCol w="497205"/>
                <a:gridCol w="497205"/>
                <a:gridCol w="435293"/>
                <a:gridCol w="435293"/>
                <a:gridCol w="435293"/>
                <a:gridCol w="435293"/>
              </a:tblGrid>
              <a:tr h="370840">
                <a:tc>
                  <a:txBody>
                    <a:bodyPr/>
                    <a:lstStyle/>
                    <a:p>
                      <a:pPr algn="ctr"/>
                      <a:r>
                        <a:rPr lang="en-US" sz="2000" dirty="0" smtClean="0">
                          <a:solidFill>
                            <a:srgbClr val="FF0000"/>
                          </a:solidFill>
                        </a:rPr>
                        <a:t>1</a:t>
                      </a:r>
                      <a:endParaRPr lang="en-US" sz="20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smtClean="0">
                          <a:solidFill>
                            <a:srgbClr val="FF0000"/>
                          </a:solidFill>
                        </a:rPr>
                        <a:t>0</a:t>
                      </a:r>
                      <a:endParaRPr lang="en-US" sz="20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smtClean="0">
                          <a:solidFill>
                            <a:srgbClr val="FF0000"/>
                          </a:solidFill>
                        </a:rPr>
                        <a:t>1</a:t>
                      </a:r>
                      <a:endParaRPr lang="en-US" sz="20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smtClean="0">
                          <a:solidFill>
                            <a:srgbClr val="FF0000"/>
                          </a:solidFill>
                        </a:rPr>
                        <a:t>0</a:t>
                      </a:r>
                      <a:endParaRPr lang="en-US" sz="20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smtClean="0">
                          <a:solidFill>
                            <a:srgbClr val="FF0000"/>
                          </a:solidFill>
                        </a:rPr>
                        <a:t>0</a:t>
                      </a:r>
                      <a:endParaRPr lang="en-US" sz="20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smtClean="0">
                          <a:solidFill>
                            <a:srgbClr val="FF0000"/>
                          </a:solidFill>
                        </a:rPr>
                        <a:t>0</a:t>
                      </a:r>
                      <a:endParaRPr lang="en-US" sz="20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smtClean="0">
                          <a:solidFill>
                            <a:srgbClr val="FF0000"/>
                          </a:solidFill>
                        </a:rPr>
                        <a:t>0</a:t>
                      </a:r>
                      <a:endParaRPr lang="en-US" sz="20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smtClean="0">
                          <a:solidFill>
                            <a:srgbClr val="FF0000"/>
                          </a:solidFill>
                        </a:rPr>
                        <a:t>0</a:t>
                      </a:r>
                      <a:endParaRPr lang="en-US" sz="20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smtClean="0">
                          <a:solidFill>
                            <a:srgbClr val="FF0000"/>
                          </a:solidFill>
                        </a:rPr>
                        <a:t>1</a:t>
                      </a:r>
                      <a:endParaRPr lang="en-US" sz="20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2000" dirty="0" smtClean="0">
                          <a:solidFill>
                            <a:srgbClr val="FF0000"/>
                          </a:solidFill>
                        </a:rPr>
                        <a:t>1</a:t>
                      </a:r>
                      <a:endParaRPr lang="en-US" sz="2000" dirty="0">
                        <a:solidFill>
                          <a:srgbClr val="FF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2" name="TextBox 11"/>
          <p:cNvSpPr txBox="1"/>
          <p:nvPr/>
        </p:nvSpPr>
        <p:spPr>
          <a:xfrm>
            <a:off x="3436643" y="5993210"/>
            <a:ext cx="1917513" cy="523220"/>
          </a:xfrm>
          <a:prstGeom prst="rect">
            <a:avLst/>
          </a:prstGeom>
          <a:noFill/>
        </p:spPr>
        <p:txBody>
          <a:bodyPr wrap="none" rtlCol="0">
            <a:spAutoFit/>
          </a:bodyPr>
          <a:lstStyle/>
          <a:p>
            <a:r>
              <a:rPr lang="en-US" sz="2800" dirty="0" smtClean="0"/>
              <a:t>131-128 = 3</a:t>
            </a:r>
            <a:endParaRPr lang="en-US" sz="2800" dirty="0"/>
          </a:p>
        </p:txBody>
      </p:sp>
      <p:sp>
        <p:nvSpPr>
          <p:cNvPr id="13" name="TextBox 12"/>
          <p:cNvSpPr txBox="1"/>
          <p:nvPr/>
        </p:nvSpPr>
        <p:spPr>
          <a:xfrm>
            <a:off x="5483581" y="5993954"/>
            <a:ext cx="1023037" cy="523220"/>
          </a:xfrm>
          <a:prstGeom prst="rect">
            <a:avLst/>
          </a:prstGeom>
          <a:noFill/>
        </p:spPr>
        <p:txBody>
          <a:bodyPr wrap="none" rtlCol="0">
            <a:spAutoFit/>
          </a:bodyPr>
          <a:lstStyle/>
          <a:p>
            <a:r>
              <a:rPr lang="en-US" sz="2800" dirty="0" smtClean="0"/>
              <a:t>3-2=1</a:t>
            </a:r>
            <a:endParaRPr lang="en-US" sz="2800" dirty="0"/>
          </a:p>
        </p:txBody>
      </p:sp>
      <p:sp>
        <p:nvSpPr>
          <p:cNvPr id="14" name="TextBox 13"/>
          <p:cNvSpPr txBox="1"/>
          <p:nvPr/>
        </p:nvSpPr>
        <p:spPr>
          <a:xfrm>
            <a:off x="6831735" y="5994327"/>
            <a:ext cx="1023037" cy="523220"/>
          </a:xfrm>
          <a:prstGeom prst="rect">
            <a:avLst/>
          </a:prstGeom>
          <a:noFill/>
        </p:spPr>
        <p:txBody>
          <a:bodyPr wrap="none" rtlCol="0">
            <a:spAutoFit/>
          </a:bodyPr>
          <a:lstStyle/>
          <a:p>
            <a:r>
              <a:rPr lang="en-US" sz="2800" dirty="0" smtClean="0"/>
              <a:t>1-1=0</a:t>
            </a:r>
            <a:endParaRPr lang="en-US" sz="2800" dirty="0"/>
          </a:p>
        </p:txBody>
      </p:sp>
    </p:spTree>
    <p:extLst>
      <p:ext uri="{BB962C8B-B14F-4D97-AF65-F5344CB8AC3E}">
        <p14:creationId xmlns:p14="http://schemas.microsoft.com/office/powerpoint/2010/main" val="244677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Converting From Binary</a:t>
            </a:r>
            <a:endParaRPr lang="en-US" dirty="0"/>
          </a:p>
        </p:txBody>
      </p:sp>
      <p:sp>
        <p:nvSpPr>
          <p:cNvPr id="3" name="Content Placeholder 2"/>
          <p:cNvSpPr>
            <a:spLocks noGrp="1"/>
          </p:cNvSpPr>
          <p:nvPr>
            <p:ph idx="1"/>
          </p:nvPr>
        </p:nvSpPr>
        <p:spPr/>
        <p:txBody>
          <a:bodyPr/>
          <a:lstStyle/>
          <a:p>
            <a:r>
              <a:rPr lang="en-US" dirty="0" smtClean="0"/>
              <a:t>What are the decimals equivalents of…</a:t>
            </a:r>
          </a:p>
          <a:p>
            <a:pPr marL="457200" lvl="1" indent="0">
              <a:buNone/>
            </a:pPr>
            <a:r>
              <a:rPr lang="en-US" sz="3200" b="1" dirty="0" smtClean="0">
                <a:latin typeface="Courier New" panose="02070309020205020404" pitchFamily="49" charset="0"/>
                <a:cs typeface="Courier New" panose="02070309020205020404" pitchFamily="49" charset="0"/>
              </a:rPr>
              <a:t>101</a:t>
            </a:r>
          </a:p>
          <a:p>
            <a:pPr marL="457200" lvl="1" indent="0">
              <a:buNone/>
            </a:pPr>
            <a:r>
              <a:rPr lang="en-US" sz="3200" b="1" dirty="0" smtClean="0">
                <a:latin typeface="Courier New" panose="02070309020205020404" pitchFamily="49" charset="0"/>
                <a:cs typeface="Courier New" panose="02070309020205020404" pitchFamily="49" charset="0"/>
              </a:rPr>
              <a:t>1111</a:t>
            </a:r>
          </a:p>
          <a:p>
            <a:pPr marL="457200" lvl="1" indent="0">
              <a:buNone/>
            </a:pPr>
            <a:r>
              <a:rPr lang="en-US" sz="3200" b="1" dirty="0" smtClean="0">
                <a:latin typeface="Courier New" panose="02070309020205020404" pitchFamily="49" charset="0"/>
                <a:cs typeface="Courier New" panose="02070309020205020404" pitchFamily="49" charset="0"/>
              </a:rPr>
              <a:t>100000</a:t>
            </a:r>
          </a:p>
          <a:p>
            <a:pPr marL="457200" lvl="1" indent="0">
              <a:buNone/>
            </a:pPr>
            <a:r>
              <a:rPr lang="en-US" sz="3200" b="1" dirty="0" smtClean="0">
                <a:latin typeface="Courier New" panose="02070309020205020404" pitchFamily="49" charset="0"/>
                <a:cs typeface="Courier New" panose="02070309020205020404" pitchFamily="49" charset="0"/>
              </a:rPr>
              <a:t>101010</a:t>
            </a:r>
          </a:p>
          <a:p>
            <a:pPr marL="457200" lvl="1" indent="0">
              <a:buNone/>
            </a:pPr>
            <a:r>
              <a:rPr lang="en-US" sz="3200" b="1" dirty="0" smtClean="0">
                <a:latin typeface="Courier New" panose="02070309020205020404" pitchFamily="49" charset="0"/>
                <a:cs typeface="Courier New" panose="02070309020205020404" pitchFamily="49" charset="0"/>
              </a:rPr>
              <a:t>1000 0000</a:t>
            </a:r>
            <a:endParaRPr lang="en-US" sz="3200" b="1" dirty="0">
              <a:latin typeface="Courier New" panose="02070309020205020404" pitchFamily="49" charset="0"/>
              <a:cs typeface="Courier New" panose="02070309020205020404" pitchFamily="49" charset="0"/>
            </a:endParaRPr>
          </a:p>
          <a:p>
            <a:pPr marL="914400" lvl="2" indent="0">
              <a:buNone/>
            </a:pPr>
            <a:r>
              <a:rPr lang="en-US" dirty="0" smtClean="0"/>
              <a:t>(Longer binary numbers are often broken </a:t>
            </a:r>
            <a:br>
              <a:rPr lang="en-US" dirty="0" smtClean="0"/>
            </a:br>
            <a:r>
              <a:rPr lang="en-US" dirty="0" smtClean="0"/>
              <a:t>into blocks of four digits for readability.)</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41</a:t>
            </a:fld>
            <a:endParaRPr lang="en-US" altLang="en-US"/>
          </a:p>
        </p:txBody>
      </p:sp>
    </p:spTree>
    <p:extLst>
      <p:ext uri="{BB962C8B-B14F-4D97-AF65-F5344CB8AC3E}">
        <p14:creationId xmlns:p14="http://schemas.microsoft.com/office/powerpoint/2010/main" val="51116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Converting From Binary</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42</a:t>
            </a:fld>
            <a:endParaRPr lang="en-US" altLang="en-US"/>
          </a:p>
        </p:txBody>
      </p:sp>
      <p:sp>
        <p:nvSpPr>
          <p:cNvPr id="6" name="Content Placeholder 2"/>
          <p:cNvSpPr txBox="1">
            <a:spLocks/>
          </p:cNvSpPr>
          <p:nvPr/>
        </p:nvSpPr>
        <p:spPr bwMode="auto">
          <a:xfrm>
            <a:off x="465216" y="1977380"/>
            <a:ext cx="8229600" cy="415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fontAlgn="base">
              <a:spcBef>
                <a:spcPct val="20000"/>
              </a:spcBef>
              <a:spcAft>
                <a:spcPct val="0"/>
              </a:spcAft>
              <a:buFont typeface="Arial" pitchFamily="34" charset="0"/>
              <a:buChar char="•"/>
              <a:defRPr sz="3200" kern="1200">
                <a:solidFill>
                  <a:schemeClr val="tx1"/>
                </a:solidFill>
                <a:latin typeface="+mn-lt"/>
                <a:ea typeface="ＭＳ Ｐゴシック" pitchFamily="34" charset="-128"/>
                <a:cs typeface="+mn-cs"/>
              </a:defRPr>
            </a:lvl1pPr>
            <a:lvl2pPr marL="742950" indent="-285750" algn="l" defTabSz="457200" rtl="0" fontAlgn="base">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2pPr>
            <a:lvl3pPr marL="1143000" indent="-228600" algn="l" defTabSz="457200" rtl="0" fontAlgn="base">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3pPr>
            <a:lvl4pPr marL="16002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mtClean="0"/>
              <a:t>What are the decimals equivalents of…</a:t>
            </a:r>
          </a:p>
          <a:p>
            <a:pPr marL="457200" lvl="1" indent="0">
              <a:buFont typeface="Arial" pitchFamily="34" charset="0"/>
              <a:buNone/>
            </a:pPr>
            <a:r>
              <a:rPr lang="en-US" sz="3200" b="1" smtClean="0">
                <a:latin typeface="Courier New" panose="02070309020205020404" pitchFamily="49" charset="0"/>
                <a:cs typeface="Courier New" panose="02070309020205020404" pitchFamily="49" charset="0"/>
              </a:rPr>
              <a:t>101       = 4+</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+1        = 5</a:t>
            </a:r>
          </a:p>
          <a:p>
            <a:pPr marL="457200" lvl="1" indent="0">
              <a:buFont typeface="Arial" pitchFamily="34" charset="0"/>
              <a:buNone/>
            </a:pPr>
            <a:r>
              <a:rPr lang="en-US" sz="3200" b="1" smtClean="0">
                <a:latin typeface="Courier New" panose="02070309020205020404" pitchFamily="49" charset="0"/>
                <a:cs typeface="Courier New" panose="02070309020205020404" pitchFamily="49" charset="0"/>
              </a:rPr>
              <a:t>1111      = 8+4+2+1      = 15</a:t>
            </a:r>
          </a:p>
          <a:p>
            <a:pPr marL="457200" lvl="1" indent="0">
              <a:buFont typeface="Arial" pitchFamily="34" charset="0"/>
              <a:buNone/>
            </a:pPr>
            <a:r>
              <a:rPr lang="en-US" sz="3200" b="1" smtClean="0">
                <a:latin typeface="Courier New" panose="02070309020205020404" pitchFamily="49" charset="0"/>
                <a:cs typeface="Courier New" panose="02070309020205020404" pitchFamily="49" charset="0"/>
              </a:rPr>
              <a:t>100000    = 32+</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 = 32</a:t>
            </a:r>
          </a:p>
          <a:p>
            <a:pPr marL="457200" lvl="1" indent="0">
              <a:buFont typeface="Arial" pitchFamily="34" charset="0"/>
              <a:buNone/>
            </a:pPr>
            <a:r>
              <a:rPr lang="en-US" sz="3200" b="1" smtClean="0">
                <a:latin typeface="Courier New" panose="02070309020205020404" pitchFamily="49" charset="0"/>
                <a:cs typeface="Courier New" panose="02070309020205020404" pitchFamily="49" charset="0"/>
              </a:rPr>
              <a:t>101010    = 32+</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+8+</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+2+</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 = 42</a:t>
            </a:r>
          </a:p>
          <a:p>
            <a:pPr marL="457200" lvl="1" indent="0">
              <a:buFont typeface="Arial" pitchFamily="34" charset="0"/>
              <a:buNone/>
            </a:pPr>
            <a:r>
              <a:rPr lang="en-US" sz="3200" b="1" smtClean="0">
                <a:latin typeface="Courier New" panose="02070309020205020404" pitchFamily="49" charset="0"/>
                <a:cs typeface="Courier New" panose="02070309020205020404" pitchFamily="49" charset="0"/>
              </a:rPr>
              <a:t>1000 0000 = 128+</a:t>
            </a:r>
            <a:r>
              <a:rPr lang="en-US" sz="3200" b="1" smtClean="0">
                <a:solidFill>
                  <a:schemeClr val="bg1">
                    <a:lumMod val="50000"/>
                  </a:schemeClr>
                </a:solidFill>
                <a:latin typeface="Courier New" panose="02070309020205020404" pitchFamily="49" charset="0"/>
                <a:cs typeface="Courier New" panose="02070309020205020404" pitchFamily="49" charset="0"/>
              </a:rPr>
              <a:t>...</a:t>
            </a:r>
            <a:r>
              <a:rPr lang="en-US" sz="3200" b="1" smtClean="0">
                <a:latin typeface="Courier New" panose="02070309020205020404" pitchFamily="49" charset="0"/>
                <a:cs typeface="Courier New" panose="02070309020205020404" pitchFamily="49" charset="0"/>
              </a:rPr>
              <a:t>+</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a:t>
            </a:r>
            <a:r>
              <a:rPr lang="en-US" sz="3200" b="1" smtClean="0">
                <a:solidFill>
                  <a:schemeClr val="bg1">
                    <a:lumMod val="50000"/>
                  </a:schemeClr>
                </a:solidFill>
                <a:latin typeface="Courier New" panose="02070309020205020404" pitchFamily="49" charset="0"/>
                <a:cs typeface="Courier New" panose="02070309020205020404" pitchFamily="49" charset="0"/>
              </a:rPr>
              <a:t>0</a:t>
            </a:r>
            <a:r>
              <a:rPr lang="en-US" sz="3200" b="1" smtClean="0">
                <a:latin typeface="Courier New" panose="02070309020205020404" pitchFamily="49" charset="0"/>
                <a:cs typeface="Courier New" panose="02070309020205020404" pitchFamily="49" charset="0"/>
              </a:rPr>
              <a:t>  = 128</a:t>
            </a:r>
          </a:p>
          <a:p>
            <a:pPr marL="914400" lvl="2" indent="0">
              <a:buFont typeface="Arial" pitchFamily="34" charset="0"/>
              <a:buNone/>
            </a:pPr>
            <a:r>
              <a:rPr lang="en-US" smtClean="0"/>
              <a:t>(Longer binary numbers are often broken </a:t>
            </a:r>
            <a:br>
              <a:rPr lang="en-US" smtClean="0"/>
            </a:br>
            <a:r>
              <a:rPr lang="en-US" smtClean="0"/>
              <a:t>into blocks of four digits for readability.)</a:t>
            </a:r>
          </a:p>
          <a:p>
            <a:endParaRPr lang="en-US" dirty="0"/>
          </a:p>
        </p:txBody>
      </p:sp>
    </p:spTree>
    <p:extLst>
      <p:ext uri="{BB962C8B-B14F-4D97-AF65-F5344CB8AC3E}">
        <p14:creationId xmlns:p14="http://schemas.microsoft.com/office/powerpoint/2010/main" val="270933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 to Binary</a:t>
            </a:r>
            <a:endParaRPr lang="en-US" dirty="0"/>
          </a:p>
        </p:txBody>
      </p:sp>
      <p:sp>
        <p:nvSpPr>
          <p:cNvPr id="3" name="Content Placeholder 2"/>
          <p:cNvSpPr>
            <a:spLocks noGrp="1"/>
          </p:cNvSpPr>
          <p:nvPr>
            <p:ph idx="1"/>
          </p:nvPr>
        </p:nvSpPr>
        <p:spPr/>
        <p:txBody>
          <a:bodyPr/>
          <a:lstStyle/>
          <a:p>
            <a:r>
              <a:rPr lang="en-US" dirty="0" smtClean="0"/>
              <a:t>What are the binary equivalents of…</a:t>
            </a:r>
          </a:p>
          <a:p>
            <a:pPr marL="457200" lvl="1" indent="0">
              <a:buNone/>
            </a:pPr>
            <a:r>
              <a:rPr lang="en-US" sz="3200" b="1" dirty="0" smtClean="0">
                <a:latin typeface="Courier New" panose="02070309020205020404" pitchFamily="49" charset="0"/>
                <a:cs typeface="Courier New" panose="02070309020205020404" pitchFamily="49" charset="0"/>
              </a:rPr>
              <a:t>9</a:t>
            </a:r>
          </a:p>
          <a:p>
            <a:pPr marL="457200" lvl="1" indent="0">
              <a:buNone/>
            </a:pPr>
            <a:r>
              <a:rPr lang="en-US" sz="3200" b="1" dirty="0" smtClean="0">
                <a:latin typeface="Courier New" panose="02070309020205020404" pitchFamily="49" charset="0"/>
                <a:cs typeface="Courier New" panose="02070309020205020404" pitchFamily="49" charset="0"/>
              </a:rPr>
              <a:t>27</a:t>
            </a:r>
          </a:p>
          <a:p>
            <a:pPr marL="457200" lvl="1" indent="0">
              <a:buNone/>
            </a:pPr>
            <a:r>
              <a:rPr lang="en-US" sz="3200" b="1" dirty="0" smtClean="0">
                <a:latin typeface="Courier New" panose="02070309020205020404" pitchFamily="49" charset="0"/>
                <a:cs typeface="Courier New" panose="02070309020205020404" pitchFamily="49" charset="0"/>
              </a:rPr>
              <a:t>68</a:t>
            </a:r>
          </a:p>
          <a:p>
            <a:pPr marL="457200" lvl="1" indent="0">
              <a:buNone/>
            </a:pPr>
            <a:r>
              <a:rPr lang="en-US" sz="3200" b="1" dirty="0" smtClean="0">
                <a:latin typeface="Courier New" panose="02070309020205020404" pitchFamily="49" charset="0"/>
                <a:cs typeface="Courier New" panose="02070309020205020404" pitchFamily="49" charset="0"/>
              </a:rPr>
              <a:t>1000</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43</a:t>
            </a:fld>
            <a:endParaRPr lang="en-US" altLang="en-US"/>
          </a:p>
        </p:txBody>
      </p:sp>
    </p:spTree>
    <p:extLst>
      <p:ext uri="{BB962C8B-B14F-4D97-AF65-F5344CB8AC3E}">
        <p14:creationId xmlns:p14="http://schemas.microsoft.com/office/powerpoint/2010/main" val="20751921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 to Binary</a:t>
            </a:r>
            <a:endParaRPr lang="en-US" dirty="0"/>
          </a:p>
        </p:txBody>
      </p:sp>
      <p:sp>
        <p:nvSpPr>
          <p:cNvPr id="3" name="Content Placeholder 2"/>
          <p:cNvSpPr>
            <a:spLocks noGrp="1"/>
          </p:cNvSpPr>
          <p:nvPr>
            <p:ph idx="1"/>
          </p:nvPr>
        </p:nvSpPr>
        <p:spPr/>
        <p:txBody>
          <a:bodyPr/>
          <a:lstStyle/>
          <a:p>
            <a:r>
              <a:rPr lang="en-US" dirty="0" smtClean="0"/>
              <a:t>What are the binary equivalents of…</a:t>
            </a:r>
          </a:p>
          <a:p>
            <a:pPr marL="457200" lvl="1" indent="0">
              <a:buNone/>
            </a:pPr>
            <a:r>
              <a:rPr lang="en-US" sz="3200" b="1" dirty="0" smtClean="0">
                <a:latin typeface="Courier New" panose="02070309020205020404" pitchFamily="49" charset="0"/>
                <a:cs typeface="Courier New" panose="02070309020205020404" pitchFamily="49" charset="0"/>
              </a:rPr>
              <a:t>9    = 1001 (or 8+1)</a:t>
            </a:r>
          </a:p>
          <a:p>
            <a:pPr marL="457200" lvl="1" indent="0">
              <a:buNone/>
            </a:pPr>
            <a:r>
              <a:rPr lang="en-US" sz="3200" b="1" dirty="0" smtClean="0">
                <a:latin typeface="Courier New" panose="02070309020205020404" pitchFamily="49" charset="0"/>
                <a:cs typeface="Courier New" panose="02070309020205020404" pitchFamily="49" charset="0"/>
              </a:rPr>
              <a:t>27   = 0001 1011 (or 16+8+2+1)</a:t>
            </a:r>
          </a:p>
          <a:p>
            <a:pPr marL="457200" lvl="1" indent="0">
              <a:buNone/>
            </a:pPr>
            <a:r>
              <a:rPr lang="en-US" sz="3200" b="1" dirty="0" smtClean="0">
                <a:latin typeface="Courier New" panose="02070309020205020404" pitchFamily="49" charset="0"/>
                <a:cs typeface="Courier New" panose="02070309020205020404" pitchFamily="49" charset="0"/>
              </a:rPr>
              <a:t>68   = 0100 0100 (or 64+4)</a:t>
            </a:r>
          </a:p>
          <a:p>
            <a:pPr marL="457200" lvl="1" indent="0">
              <a:buNone/>
            </a:pPr>
            <a:r>
              <a:rPr lang="en-US" sz="3200" b="1" dirty="0" smtClean="0">
                <a:latin typeface="Courier New" panose="02070309020205020404" pitchFamily="49" charset="0"/>
                <a:cs typeface="Courier New" panose="02070309020205020404" pitchFamily="49" charset="0"/>
              </a:rPr>
              <a:t>1000 = 0011 1110 1000</a:t>
            </a:r>
            <a:br>
              <a:rPr lang="en-US" sz="3200" b="1" dirty="0" smtClean="0">
                <a:latin typeface="Courier New" panose="02070309020205020404" pitchFamily="49" charset="0"/>
                <a:cs typeface="Courier New" panose="02070309020205020404" pitchFamily="49" charset="0"/>
              </a:rPr>
            </a:br>
            <a:r>
              <a:rPr lang="en-US" sz="3200" b="1" dirty="0" smtClean="0">
                <a:latin typeface="Courier New" panose="02070309020205020404" pitchFamily="49" charset="0"/>
                <a:cs typeface="Courier New" panose="02070309020205020404" pitchFamily="49" charset="0"/>
              </a:rPr>
              <a:t>       (or 512+256+128+64+32+8)</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44</a:t>
            </a:fld>
            <a:endParaRPr lang="en-US" altLang="en-US"/>
          </a:p>
        </p:txBody>
      </p:sp>
    </p:spTree>
    <p:extLst>
      <p:ext uri="{BB962C8B-B14F-4D97-AF65-F5344CB8AC3E}">
        <p14:creationId xmlns:p14="http://schemas.microsoft.com/office/powerpoint/2010/main" val="312887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Languages</a:t>
            </a:r>
            <a:endParaRPr lang="en-US" dirty="0"/>
          </a:p>
        </p:txBody>
      </p:sp>
      <p:sp>
        <p:nvSpPr>
          <p:cNvPr id="3" name="Content Placeholder 2"/>
          <p:cNvSpPr>
            <a:spLocks noGrp="1"/>
          </p:cNvSpPr>
          <p:nvPr>
            <p:ph idx="1"/>
          </p:nvPr>
        </p:nvSpPr>
        <p:spPr/>
        <p:txBody>
          <a:bodyPr/>
          <a:lstStyle/>
          <a:p>
            <a:r>
              <a:rPr lang="en-US" sz="2800" dirty="0" smtClean="0"/>
              <a:t>Machine Code (lowest level)</a:t>
            </a:r>
          </a:p>
          <a:p>
            <a:pPr lvl="1"/>
            <a:r>
              <a:rPr lang="en-US" sz="2400" dirty="0" smtClean="0"/>
              <a:t>Code that the computer can directly execute</a:t>
            </a:r>
          </a:p>
          <a:p>
            <a:pPr lvl="1"/>
            <a:r>
              <a:rPr lang="en-US" sz="2400" dirty="0" smtClean="0"/>
              <a:t>Binary (0 or 1)</a:t>
            </a:r>
          </a:p>
          <a:p>
            <a:r>
              <a:rPr lang="en-US" sz="2800" dirty="0" smtClean="0"/>
              <a:t>Low Level Language</a:t>
            </a:r>
          </a:p>
          <a:p>
            <a:pPr lvl="1"/>
            <a:r>
              <a:rPr lang="en-US" sz="2400" dirty="0" smtClean="0"/>
              <a:t>Interacts with the hardware of the computer</a:t>
            </a:r>
          </a:p>
          <a:p>
            <a:pPr lvl="1"/>
            <a:r>
              <a:rPr lang="en-US" sz="2400" dirty="0" smtClean="0"/>
              <a:t>Assembly language</a:t>
            </a:r>
          </a:p>
          <a:p>
            <a:r>
              <a:rPr lang="en-US" sz="2800" dirty="0" smtClean="0"/>
              <a:t>High Level Language</a:t>
            </a:r>
          </a:p>
          <a:p>
            <a:pPr lvl="1"/>
            <a:r>
              <a:rPr lang="en-US" sz="2400" dirty="0" smtClean="0"/>
              <a:t>Compiled or interpreted into machine code</a:t>
            </a:r>
          </a:p>
          <a:p>
            <a:pPr lvl="1"/>
            <a:r>
              <a:rPr lang="en-US" sz="2400" dirty="0" smtClean="0"/>
              <a:t>Java, C++, Python</a:t>
            </a:r>
          </a:p>
          <a:p>
            <a:endParaRPr lang="en-US" sz="2800" dirty="0" smtClean="0"/>
          </a:p>
          <a:p>
            <a:endParaRPr lang="en-US" sz="2800"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45</a:t>
            </a:fld>
            <a:endParaRPr lang="en-US" altLang="en-US" dirty="0"/>
          </a:p>
        </p:txBody>
      </p:sp>
    </p:spTree>
    <p:extLst>
      <p:ext uri="{BB962C8B-B14F-4D97-AF65-F5344CB8AC3E}">
        <p14:creationId xmlns:p14="http://schemas.microsoft.com/office/powerpoint/2010/main" val="2581529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Compilation vs Interpretation</a:t>
            </a:r>
            <a:endParaRPr lang="en-US" dirty="0"/>
          </a:p>
        </p:txBody>
      </p:sp>
      <p:sp>
        <p:nvSpPr>
          <p:cNvPr id="3" name="Content Placeholder 2"/>
          <p:cNvSpPr>
            <a:spLocks noGrp="1"/>
          </p:cNvSpPr>
          <p:nvPr>
            <p:ph idx="1"/>
          </p:nvPr>
        </p:nvSpPr>
        <p:spPr/>
        <p:txBody>
          <a:bodyPr/>
          <a:lstStyle/>
          <a:p>
            <a:r>
              <a:rPr lang="en-US" dirty="0" smtClean="0"/>
              <a:t>Compiler</a:t>
            </a:r>
          </a:p>
          <a:p>
            <a:pPr lvl="1"/>
            <a:r>
              <a:rPr lang="en-US" dirty="0" smtClean="0"/>
              <a:t>A complex computer program that takes another program and translates it into machine language</a:t>
            </a:r>
          </a:p>
          <a:p>
            <a:pPr lvl="1"/>
            <a:r>
              <a:rPr lang="en-US" dirty="0" smtClean="0"/>
              <a:t>Compilation takes longer, but programs run faster</a:t>
            </a:r>
          </a:p>
          <a:p>
            <a:pPr lvl="3"/>
            <a:endParaRPr lang="en-US" dirty="0" smtClean="0"/>
          </a:p>
          <a:p>
            <a:r>
              <a:rPr lang="en-US" dirty="0" smtClean="0"/>
              <a:t>Interpreter</a:t>
            </a:r>
          </a:p>
          <a:p>
            <a:pPr lvl="1"/>
            <a:r>
              <a:rPr lang="en-US" dirty="0" smtClean="0"/>
              <a:t>Simulates a computer that can understand a high level language</a:t>
            </a:r>
          </a:p>
          <a:p>
            <a:pPr lvl="1"/>
            <a:r>
              <a:rPr lang="en-US" dirty="0" smtClean="0"/>
              <a:t>Allows programming “on the fly”</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46</a:t>
            </a:fld>
            <a:endParaRPr lang="en-US" altLang="en-US"/>
          </a:p>
        </p:txBody>
      </p:sp>
    </p:spTree>
    <p:extLst>
      <p:ext uri="{BB962C8B-B14F-4D97-AF65-F5344CB8AC3E}">
        <p14:creationId xmlns:p14="http://schemas.microsoft.com/office/powerpoint/2010/main" val="18131263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Algorithmic Thinking</a:t>
            </a:r>
            <a:endParaRPr lang="en-US" dirty="0"/>
          </a:p>
        </p:txBody>
      </p:sp>
      <p:sp>
        <p:nvSpPr>
          <p:cNvPr id="3" name="Content Placeholder 2"/>
          <p:cNvSpPr>
            <a:spLocks noGrp="1"/>
          </p:cNvSpPr>
          <p:nvPr>
            <p:ph idx="1"/>
          </p:nvPr>
        </p:nvSpPr>
        <p:spPr/>
        <p:txBody>
          <a:bodyPr/>
          <a:lstStyle/>
          <a:p>
            <a:r>
              <a:rPr lang="en-US" dirty="0" smtClean="0"/>
              <a:t>Algorithms are an ordered set of clear steps that fully describes a process</a:t>
            </a:r>
          </a:p>
          <a:p>
            <a:pPr lvl="3"/>
            <a:endParaRPr lang="en-US" dirty="0" smtClean="0"/>
          </a:p>
          <a:p>
            <a:r>
              <a:rPr lang="en-US" dirty="0" smtClean="0"/>
              <a:t>Examples from real life:</a:t>
            </a:r>
          </a:p>
          <a:p>
            <a:pPr lvl="1"/>
            <a:r>
              <a:rPr lang="en-US" dirty="0" smtClean="0"/>
              <a:t>Recipes</a:t>
            </a:r>
          </a:p>
          <a:p>
            <a:pPr lvl="1"/>
            <a:r>
              <a:rPr lang="en-US" dirty="0" smtClean="0"/>
              <a:t>Driving directions</a:t>
            </a:r>
          </a:p>
          <a:p>
            <a:pPr lvl="1"/>
            <a:r>
              <a:rPr lang="en-US" dirty="0" smtClean="0"/>
              <a:t>Instruction manual (IKEA)</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47</a:t>
            </a:fld>
            <a:endParaRPr lang="en-US" altLang="en-US"/>
          </a:p>
        </p:txBody>
      </p:sp>
    </p:spTree>
    <p:extLst>
      <p:ext uri="{BB962C8B-B14F-4D97-AF65-F5344CB8AC3E}">
        <p14:creationId xmlns:p14="http://schemas.microsoft.com/office/powerpoint/2010/main" val="38992405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PB&amp;J Algorithm</a:t>
            </a:r>
            <a:endParaRPr lang="en-US" dirty="0"/>
          </a:p>
        </p:txBody>
      </p:sp>
      <p:sp>
        <p:nvSpPr>
          <p:cNvPr id="3" name="Content Placeholder 2"/>
          <p:cNvSpPr>
            <a:spLocks noGrp="1"/>
          </p:cNvSpPr>
          <p:nvPr>
            <p:ph idx="1"/>
          </p:nvPr>
        </p:nvSpPr>
        <p:spPr/>
        <p:txBody>
          <a:bodyPr/>
          <a:lstStyle/>
          <a:p>
            <a:r>
              <a:rPr lang="en-US" dirty="0" smtClean="0"/>
              <a:t>English speaking aliens are visiting Earth for the first time. They want to know how to make a peanut butter and jelly sandwich.</a:t>
            </a:r>
          </a:p>
          <a:p>
            <a:pPr lvl="3"/>
            <a:endParaRPr lang="en-US" dirty="0" smtClean="0"/>
          </a:p>
          <a:p>
            <a:r>
              <a:rPr lang="en-US" dirty="0" smtClean="0"/>
              <a:t>Explicitly, what are the required steps for building a peanut butter and jelly sandwich?</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48</a:t>
            </a:fld>
            <a:endParaRPr lang="en-US" altLang="en-US"/>
          </a:p>
        </p:txBody>
      </p:sp>
      <p:pic>
        <p:nvPicPr>
          <p:cNvPr id="5"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581278" y="4462323"/>
            <a:ext cx="1981444" cy="1894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5562722" y="4462322"/>
            <a:ext cx="1981444" cy="1894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600078" y="4462321"/>
            <a:ext cx="1981444" cy="1894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38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lstStyle/>
          <a:p>
            <a:r>
              <a:rPr lang="en-US" dirty="0" smtClean="0"/>
              <a:t>No Labs for week of August 26th and 27th</a:t>
            </a:r>
          </a:p>
          <a:p>
            <a:endParaRPr lang="en-US" dirty="0" smtClean="0"/>
          </a:p>
          <a:p>
            <a:r>
              <a:rPr lang="en-US" dirty="0" smtClean="0"/>
              <a:t>Make sure to log into the course Blackboard</a:t>
            </a:r>
          </a:p>
          <a:p>
            <a:pPr lvl="1"/>
            <a:r>
              <a:rPr lang="en-US" dirty="0" smtClean="0"/>
              <a:t>Let us know if you have any problems</a:t>
            </a:r>
          </a:p>
          <a:p>
            <a:endParaRPr lang="en-US" dirty="0" smtClean="0"/>
          </a:p>
          <a:p>
            <a:r>
              <a:rPr lang="en-US" dirty="0" smtClean="0"/>
              <a:t>Course website will be announced when it is completed</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49</a:t>
            </a:fld>
            <a:endParaRPr lang="en-US" altLang="en-US"/>
          </a:p>
        </p:txBody>
      </p:sp>
    </p:spTree>
    <p:extLst>
      <p:ext uri="{BB962C8B-B14F-4D97-AF65-F5344CB8AC3E}">
        <p14:creationId xmlns:p14="http://schemas.microsoft.com/office/powerpoint/2010/main" val="3236964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Course is About</a:t>
            </a:r>
            <a:endParaRPr lang="en-US" dirty="0"/>
          </a:p>
        </p:txBody>
      </p:sp>
      <p:sp>
        <p:nvSpPr>
          <p:cNvPr id="3" name="Content Placeholder 2"/>
          <p:cNvSpPr>
            <a:spLocks noGrp="1"/>
          </p:cNvSpPr>
          <p:nvPr>
            <p:ph idx="1"/>
          </p:nvPr>
        </p:nvSpPr>
        <p:spPr/>
        <p:txBody>
          <a:bodyPr/>
          <a:lstStyle/>
          <a:p>
            <a:r>
              <a:rPr lang="en-US" dirty="0" smtClean="0"/>
              <a:t>Introduction to Computer Science</a:t>
            </a:r>
          </a:p>
          <a:p>
            <a:pPr lvl="1"/>
            <a:r>
              <a:rPr lang="en-US" dirty="0" smtClean="0"/>
              <a:t>Problem solving and computer programming</a:t>
            </a:r>
          </a:p>
          <a:p>
            <a:r>
              <a:rPr lang="en-US" dirty="0" smtClean="0"/>
              <a:t>We’re going to come up with algorithmic solutions to problems</a:t>
            </a:r>
          </a:p>
          <a:p>
            <a:pPr lvl="1"/>
            <a:r>
              <a:rPr lang="en-US" dirty="0" smtClean="0"/>
              <a:t>What is an algorithm?</a:t>
            </a:r>
          </a:p>
          <a:p>
            <a:r>
              <a:rPr lang="en-US" dirty="0" smtClean="0"/>
              <a:t>We will communicate our algorithms to computers using the Python language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5</a:t>
            </a:fld>
            <a:endParaRPr lang="en-US" altLang="en-US"/>
          </a:p>
        </p:txBody>
      </p:sp>
    </p:spTree>
    <p:extLst>
      <p:ext uri="{BB962C8B-B14F-4D97-AF65-F5344CB8AC3E}">
        <p14:creationId xmlns:p14="http://schemas.microsoft.com/office/powerpoint/2010/main" val="798105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Objectives</a:t>
            </a:r>
            <a:endParaRPr lang="en-US" dirty="0"/>
          </a:p>
        </p:txBody>
      </p:sp>
      <p:sp>
        <p:nvSpPr>
          <p:cNvPr id="3" name="Content Placeholder 2"/>
          <p:cNvSpPr>
            <a:spLocks noGrp="1"/>
          </p:cNvSpPr>
          <p:nvPr>
            <p:ph idx="1"/>
          </p:nvPr>
        </p:nvSpPr>
        <p:spPr/>
        <p:txBody>
          <a:bodyPr/>
          <a:lstStyle/>
          <a:p>
            <a:r>
              <a:rPr lang="en-US" dirty="0" smtClean="0"/>
              <a:t>By the end of this class, you will be able to:</a:t>
            </a:r>
          </a:p>
          <a:p>
            <a:pPr lvl="1"/>
            <a:r>
              <a:rPr lang="en-US" dirty="0" smtClean="0"/>
              <a:t>Use an algorithmic approach to solve computational problems</a:t>
            </a:r>
          </a:p>
          <a:p>
            <a:pPr lvl="1"/>
            <a:r>
              <a:rPr lang="en-US" dirty="0" smtClean="0"/>
              <a:t>Break down complex problems into simpler ones</a:t>
            </a:r>
          </a:p>
          <a:p>
            <a:pPr lvl="1"/>
            <a:r>
              <a:rPr lang="en-US" dirty="0" smtClean="0"/>
              <a:t>Write and debug programs in the Python programming language</a:t>
            </a:r>
          </a:p>
          <a:p>
            <a:pPr lvl="1"/>
            <a:r>
              <a:rPr lang="en-US" dirty="0" smtClean="0"/>
              <a:t>Be comfortable with the UNIX environment</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6</a:t>
            </a:fld>
            <a:endParaRPr lang="en-US" altLang="en-US"/>
          </a:p>
        </p:txBody>
      </p:sp>
    </p:spTree>
    <p:extLst>
      <p:ext uri="{BB962C8B-B14F-4D97-AF65-F5344CB8AC3E}">
        <p14:creationId xmlns:p14="http://schemas.microsoft.com/office/powerpoint/2010/main" val="3821199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Learn to Program?</a:t>
            </a:r>
            <a:endParaRPr lang="en-US" dirty="0"/>
          </a:p>
        </p:txBody>
      </p:sp>
      <p:sp>
        <p:nvSpPr>
          <p:cNvPr id="3" name="Content Placeholder 2"/>
          <p:cNvSpPr>
            <a:spLocks noGrp="1"/>
          </p:cNvSpPr>
          <p:nvPr>
            <p:ph idx="1"/>
          </p:nvPr>
        </p:nvSpPr>
        <p:spPr/>
        <p:txBody>
          <a:bodyPr/>
          <a:lstStyle/>
          <a:p>
            <a:r>
              <a:rPr lang="en-US" dirty="0" smtClean="0"/>
              <a:t>Programming skills are useful across a wide range of fields and applications</a:t>
            </a:r>
          </a:p>
          <a:p>
            <a:pPr lvl="1"/>
            <a:r>
              <a:rPr lang="en-US" dirty="0" smtClean="0"/>
              <a:t>Many scientific professions utilize programming</a:t>
            </a:r>
          </a:p>
          <a:p>
            <a:pPr lvl="1"/>
            <a:r>
              <a:rPr lang="en-US" dirty="0" smtClean="0"/>
              <a:t>Programming skills allow you to understand and exploit “big data”</a:t>
            </a:r>
          </a:p>
          <a:p>
            <a:pPr lvl="1"/>
            <a:r>
              <a:rPr lang="en-US" dirty="0" smtClean="0"/>
              <a:t>Logical thinking learned from programming transfers to many other domains</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7</a:t>
            </a:fld>
            <a:endParaRPr lang="en-US" altLang="en-US"/>
          </a:p>
        </p:txBody>
      </p:sp>
    </p:spTree>
    <p:extLst>
      <p:ext uri="{BB962C8B-B14F-4D97-AF65-F5344CB8AC3E}">
        <p14:creationId xmlns:p14="http://schemas.microsoft.com/office/powerpoint/2010/main" val="3975529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Scheme</a:t>
            </a:r>
            <a:endParaRPr lang="en-US" dirty="0"/>
          </a:p>
        </p:txBody>
      </p:sp>
      <p:sp>
        <p:nvSpPr>
          <p:cNvPr id="3" name="Content Placeholder 2"/>
          <p:cNvSpPr>
            <a:spLocks noGrp="1"/>
          </p:cNvSpPr>
          <p:nvPr>
            <p:ph idx="1"/>
          </p:nvPr>
        </p:nvSpPr>
        <p:spPr>
          <a:xfrm>
            <a:off x="457200" y="1805050"/>
            <a:ext cx="8229600" cy="4321114"/>
          </a:xfrm>
        </p:spPr>
        <p:txBody>
          <a:bodyPr/>
          <a:lstStyle/>
          <a:p>
            <a:r>
              <a:rPr lang="en-US" dirty="0" smtClean="0"/>
              <a:t>This class has:</a:t>
            </a:r>
          </a:p>
          <a:p>
            <a:pPr lvl="1"/>
            <a:r>
              <a:rPr lang="en-US" dirty="0" smtClean="0"/>
              <a:t>8 Homeworks (4% each)</a:t>
            </a:r>
          </a:p>
          <a:p>
            <a:pPr lvl="2"/>
            <a:r>
              <a:rPr lang="en-US" dirty="0" smtClean="0"/>
              <a:t>small programming assignments</a:t>
            </a:r>
          </a:p>
          <a:p>
            <a:pPr lvl="1"/>
            <a:r>
              <a:rPr lang="en-US" dirty="0" smtClean="0"/>
              <a:t>2 Projects (8% each)</a:t>
            </a:r>
          </a:p>
          <a:p>
            <a:pPr lvl="2"/>
            <a:r>
              <a:rPr lang="en-US" dirty="0" smtClean="0"/>
              <a:t>larger programming assignments</a:t>
            </a:r>
          </a:p>
          <a:p>
            <a:pPr lvl="1"/>
            <a:r>
              <a:rPr lang="en-US" dirty="0" smtClean="0"/>
              <a:t>10 lab/discussion sections (1% each)</a:t>
            </a:r>
          </a:p>
          <a:p>
            <a:pPr lvl="1"/>
            <a:r>
              <a:rPr lang="en-US" dirty="0" smtClean="0"/>
              <a:t>2 mandatory surveys (1% each)</a:t>
            </a:r>
          </a:p>
          <a:p>
            <a:pPr lvl="1"/>
            <a:r>
              <a:rPr lang="en-US" dirty="0" smtClean="0"/>
              <a:t>A midterm (15%)</a:t>
            </a:r>
          </a:p>
          <a:p>
            <a:pPr lvl="1"/>
            <a:r>
              <a:rPr lang="en-US" dirty="0" smtClean="0"/>
              <a:t>A comprehensive final exam (25%)</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8</a:t>
            </a:fld>
            <a:r>
              <a:rPr lang="en-US" altLang="en-US" dirty="0" smtClean="0"/>
              <a:t>	</a:t>
            </a:r>
            <a:endParaRPr lang="en-US" altLang="en-US" dirty="0"/>
          </a:p>
        </p:txBody>
      </p:sp>
    </p:spTree>
    <p:extLst>
      <p:ext uri="{BB962C8B-B14F-4D97-AF65-F5344CB8AC3E}">
        <p14:creationId xmlns:p14="http://schemas.microsoft.com/office/powerpoint/2010/main" val="278467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on Labs</a:t>
            </a:r>
            <a:endParaRPr lang="en-US" dirty="0"/>
          </a:p>
        </p:txBody>
      </p:sp>
      <p:sp>
        <p:nvSpPr>
          <p:cNvPr id="3" name="Content Placeholder 2"/>
          <p:cNvSpPr>
            <a:spLocks noGrp="1"/>
          </p:cNvSpPr>
          <p:nvPr>
            <p:ph idx="1"/>
          </p:nvPr>
        </p:nvSpPr>
        <p:spPr/>
        <p:txBody>
          <a:bodyPr/>
          <a:lstStyle/>
          <a:p>
            <a:r>
              <a:rPr lang="en-US" dirty="0" smtClean="0"/>
              <a:t>Your “discussion” section is actually a lab</a:t>
            </a:r>
          </a:p>
          <a:p>
            <a:pPr lvl="1"/>
            <a:r>
              <a:rPr lang="en-US" dirty="0" smtClean="0"/>
              <a:t>In the Engineer building (021, 104, 104A, 122)</a:t>
            </a:r>
          </a:p>
          <a:p>
            <a:pPr lvl="2"/>
            <a:endParaRPr lang="en-US" dirty="0"/>
          </a:p>
          <a:p>
            <a:r>
              <a:rPr lang="en-US" dirty="0" smtClean="0"/>
              <a:t>Labs are worth 10% of your grade</a:t>
            </a:r>
          </a:p>
          <a:p>
            <a:pPr lvl="2"/>
            <a:endParaRPr lang="en-US" dirty="0"/>
          </a:p>
          <a:p>
            <a:r>
              <a:rPr lang="en-US" dirty="0" smtClean="0"/>
              <a:t>You must attend your </a:t>
            </a:r>
            <a:r>
              <a:rPr lang="en-US" b="1" dirty="0" smtClean="0"/>
              <a:t>assigned</a:t>
            </a:r>
            <a:r>
              <a:rPr lang="en-US" dirty="0" smtClean="0"/>
              <a:t> section</a:t>
            </a:r>
          </a:p>
          <a:p>
            <a:pPr lvl="1"/>
            <a:r>
              <a:rPr lang="en-US" dirty="0" smtClean="0"/>
              <a:t>No points for attending other sections</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9</a:t>
            </a:fld>
            <a:endParaRPr lang="en-US" altLang="en-US"/>
          </a:p>
        </p:txBody>
      </p:sp>
    </p:spTree>
    <p:extLst>
      <p:ext uri="{BB962C8B-B14F-4D97-AF65-F5344CB8AC3E}">
        <p14:creationId xmlns:p14="http://schemas.microsoft.com/office/powerpoint/2010/main" val="3104249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TotalTime>
  <Words>2128</Words>
  <Application>Microsoft Office PowerPoint</Application>
  <PresentationFormat>On-screen Show (4:3)</PresentationFormat>
  <Paragraphs>475</Paragraphs>
  <Slides>49</Slides>
  <Notes>5</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CMSC201  Computer Science I for Majors  Lecture 01 – Introduction</vt:lpstr>
      <vt:lpstr>Course Overview</vt:lpstr>
      <vt:lpstr>Course Information</vt:lpstr>
      <vt:lpstr>About Me</vt:lpstr>
      <vt:lpstr>What the Course is About</vt:lpstr>
      <vt:lpstr>Class Objectives</vt:lpstr>
      <vt:lpstr>Why Learn to Program?</vt:lpstr>
      <vt:lpstr>Grading Scheme</vt:lpstr>
      <vt:lpstr>A Note on Labs</vt:lpstr>
      <vt:lpstr>Submission and Late Policy</vt:lpstr>
      <vt:lpstr>Submission and Late Policy</vt:lpstr>
      <vt:lpstr>Academic Integrity </vt:lpstr>
      <vt:lpstr>Academic Integrity</vt:lpstr>
      <vt:lpstr>Things to Avoid</vt:lpstr>
      <vt:lpstr>Things that are Okay</vt:lpstr>
      <vt:lpstr>Why So Much About Cheating?</vt:lpstr>
      <vt:lpstr>Getting Help</vt:lpstr>
      <vt:lpstr>Where to Go for Help</vt:lpstr>
      <vt:lpstr>Additional Help</vt:lpstr>
      <vt:lpstr>Announcement: Note Taker Needed</vt:lpstr>
      <vt:lpstr>UMBC Computing Environment</vt:lpstr>
      <vt:lpstr>How Do I Connect to GL?</vt:lpstr>
      <vt:lpstr>Linux Commands</vt:lpstr>
      <vt:lpstr>More Basic Commands</vt:lpstr>
      <vt:lpstr>Directories</vt:lpstr>
      <vt:lpstr>emacs – A Text Editor</vt:lpstr>
      <vt:lpstr>Keyboard Shortcuts for emacs</vt:lpstr>
      <vt:lpstr>Computers and Programs (Zelle Chapter 1)</vt:lpstr>
      <vt:lpstr>Today’s Objectives</vt:lpstr>
      <vt:lpstr>Computing Systems</vt:lpstr>
      <vt:lpstr>Inside of a Desktop Computer</vt:lpstr>
      <vt:lpstr>The Motherboard</vt:lpstr>
      <vt:lpstr>Central Processing Unit (CPU)</vt:lpstr>
      <vt:lpstr>CPU Performance Measures</vt:lpstr>
      <vt:lpstr>Binary Numbers</vt:lpstr>
      <vt:lpstr>Decimal vs Binary</vt:lpstr>
      <vt:lpstr>Decimal Example</vt:lpstr>
      <vt:lpstr>Decimal Example</vt:lpstr>
      <vt:lpstr>Binary to Decimal Conversion</vt:lpstr>
      <vt:lpstr>Decimal to Binary Conversion</vt:lpstr>
      <vt:lpstr>Exercise: Converting From Binary</vt:lpstr>
      <vt:lpstr>Exercise: Converting From Binary</vt:lpstr>
      <vt:lpstr>Converting to Binary</vt:lpstr>
      <vt:lpstr>Converting to Binary</vt:lpstr>
      <vt:lpstr>“Levels” of Languages</vt:lpstr>
      <vt:lpstr>Compilation vs Interpretation</vt:lpstr>
      <vt:lpstr>Algorithmic Thinking</vt:lpstr>
      <vt:lpstr>Exercise: PB&amp;J Algorithm</vt:lpstr>
      <vt:lpstr>Announcements</vt:lpstr>
    </vt:vector>
  </TitlesOfParts>
  <Company>UMBC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Gibson</dc:creator>
  <cp:lastModifiedBy>Katie</cp:lastModifiedBy>
  <cp:revision>43</cp:revision>
  <dcterms:created xsi:type="dcterms:W3CDTF">2014-05-05T14:25:42Z</dcterms:created>
  <dcterms:modified xsi:type="dcterms:W3CDTF">2015-09-29T12:24:15Z</dcterms:modified>
</cp:coreProperties>
</file>